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7.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1" r:id="rId1"/>
  </p:sldMasterIdLst>
  <p:sldIdLst>
    <p:sldId id="256" r:id="rId2"/>
    <p:sldId id="257" r:id="rId3"/>
    <p:sldId id="258" r:id="rId4"/>
    <p:sldId id="272" r:id="rId5"/>
    <p:sldId id="259" r:id="rId6"/>
    <p:sldId id="260" r:id="rId7"/>
    <p:sldId id="263" r:id="rId8"/>
    <p:sldId id="262" r:id="rId9"/>
    <p:sldId id="261" r:id="rId10"/>
    <p:sldId id="264" r:id="rId11"/>
    <p:sldId id="265" r:id="rId12"/>
    <p:sldId id="266" r:id="rId13"/>
    <p:sldId id="267" r:id="rId14"/>
    <p:sldId id="268" r:id="rId15"/>
    <p:sldId id="270" r:id="rId16"/>
    <p:sldId id="271"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61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8/28/2016</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3205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8883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8798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5749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9515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3791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292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2295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6133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059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5704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5988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6961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3077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6427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2512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3069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8/28/2016</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906853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dataconnect.nbed.nb.c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727" y="1380068"/>
            <a:ext cx="10810296" cy="2616199"/>
          </a:xfrm>
        </p:spPr>
        <p:txBody>
          <a:bodyPr>
            <a:normAutofit fontScale="90000"/>
          </a:bodyPr>
          <a:lstStyle/>
          <a:p>
            <a:pPr algn="ctr"/>
            <a:r>
              <a:rPr lang="en-US" dirty="0" smtClean="0"/>
              <a:t>PowerTeacher Gradebook PTG </a:t>
            </a:r>
            <a:br>
              <a:rPr lang="en-US" dirty="0" smtClean="0"/>
            </a:br>
            <a:r>
              <a:rPr lang="en-US" dirty="0" smtClean="0"/>
              <a:t>and </a:t>
            </a:r>
            <a:br>
              <a:rPr lang="en-US" dirty="0" smtClean="0"/>
            </a:br>
            <a:r>
              <a:rPr lang="en-US" dirty="0" smtClean="0"/>
              <a:t>PowerTeacher Pro PT Pro</a:t>
            </a:r>
            <a:br>
              <a:rPr lang="en-US" dirty="0" smtClean="0"/>
            </a:br>
            <a:r>
              <a:rPr lang="en-US" dirty="0" smtClean="0"/>
              <a:t> </a:t>
            </a:r>
            <a:r>
              <a:rPr lang="en-US" dirty="0" smtClean="0"/>
              <a:t>A Comparison</a:t>
            </a:r>
            <a:endParaRPr lang="en-US" dirty="0"/>
          </a:p>
        </p:txBody>
      </p:sp>
      <p:sp>
        <p:nvSpPr>
          <p:cNvPr id="3" name="Subtitle 2"/>
          <p:cNvSpPr>
            <a:spLocks noGrp="1"/>
          </p:cNvSpPr>
          <p:nvPr>
            <p:ph type="subTitle" idx="1"/>
          </p:nvPr>
        </p:nvSpPr>
        <p:spPr>
          <a:xfrm>
            <a:off x="595745" y="4613563"/>
            <a:ext cx="10907277" cy="1551710"/>
          </a:xfrm>
        </p:spPr>
        <p:txBody>
          <a:bodyPr>
            <a:normAutofit lnSpcReduction="10000"/>
          </a:bodyPr>
          <a:lstStyle/>
          <a:p>
            <a:pPr algn="ctr"/>
            <a:r>
              <a:rPr lang="en-US" dirty="0" smtClean="0"/>
              <a:t>The following slides will give you an overview of the changes that will occur moving from </a:t>
            </a:r>
            <a:r>
              <a:rPr lang="en-US" dirty="0" err="1" smtClean="0"/>
              <a:t>PowerTeacher</a:t>
            </a:r>
            <a:r>
              <a:rPr lang="en-US" dirty="0" smtClean="0"/>
              <a:t> Gradebook to </a:t>
            </a:r>
            <a:r>
              <a:rPr lang="en-US" dirty="0" err="1" smtClean="0"/>
              <a:t>PowerTeacher</a:t>
            </a:r>
            <a:r>
              <a:rPr lang="en-US" dirty="0" smtClean="0"/>
              <a:t> Pro. The top items are covered here. </a:t>
            </a:r>
            <a:r>
              <a:rPr lang="en-US" dirty="0" smtClean="0"/>
              <a:t/>
            </a:r>
            <a:br>
              <a:rPr lang="en-US" dirty="0" smtClean="0"/>
            </a:br>
            <a:r>
              <a:rPr lang="en-US" dirty="0" smtClean="0"/>
              <a:t/>
            </a:r>
            <a:br>
              <a:rPr lang="en-US" dirty="0" smtClean="0"/>
            </a:br>
            <a:r>
              <a:rPr lang="en-US" dirty="0" smtClean="0"/>
              <a:t>For </a:t>
            </a:r>
            <a:r>
              <a:rPr lang="en-US" dirty="0" smtClean="0"/>
              <a:t>a complete details please consult the </a:t>
            </a:r>
            <a:r>
              <a:rPr lang="en-US" dirty="0" err="1" smtClean="0"/>
              <a:t>Powerteacher</a:t>
            </a:r>
            <a:r>
              <a:rPr lang="en-US" dirty="0" smtClean="0"/>
              <a:t> Pro User Guide available on DataConnect (www.dataconnect.nbed.nb.ca)</a:t>
            </a:r>
            <a:endParaRPr lang="en-US" dirty="0"/>
          </a:p>
        </p:txBody>
      </p:sp>
    </p:spTree>
    <p:extLst>
      <p:ext uri="{BB962C8B-B14F-4D97-AF65-F5344CB8AC3E}">
        <p14:creationId xmlns:p14="http://schemas.microsoft.com/office/powerpoint/2010/main" val="1120984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336" y="-129226"/>
            <a:ext cx="8534400" cy="821953"/>
          </a:xfrm>
        </p:spPr>
        <p:txBody>
          <a:bodyPr>
            <a:normAutofit/>
          </a:bodyPr>
          <a:lstStyle/>
          <a:p>
            <a:r>
              <a:rPr lang="en-US" sz="2800" b="1" dirty="0" smtClean="0"/>
              <a:t>Viewing Student Information</a:t>
            </a:r>
            <a:endParaRPr lang="en-US" sz="2800" b="1" dirty="0"/>
          </a:p>
        </p:txBody>
      </p:sp>
      <p:pic>
        <p:nvPicPr>
          <p:cNvPr id="4" name="Content Placeholder 3"/>
          <p:cNvPicPr>
            <a:picLocks noGrp="1" noChangeAspect="1"/>
          </p:cNvPicPr>
          <p:nvPr>
            <p:ph idx="1"/>
          </p:nvPr>
        </p:nvPicPr>
        <p:blipFill>
          <a:blip r:embed="rId2"/>
          <a:stretch>
            <a:fillRect/>
          </a:stretch>
        </p:blipFill>
        <p:spPr>
          <a:xfrm>
            <a:off x="341495" y="2481769"/>
            <a:ext cx="4988258" cy="4381884"/>
          </a:xfrm>
          <a:prstGeom prst="rect">
            <a:avLst/>
          </a:prstGeom>
        </p:spPr>
      </p:pic>
      <p:pic>
        <p:nvPicPr>
          <p:cNvPr id="5" name="Picture 4"/>
          <p:cNvPicPr>
            <a:picLocks noChangeAspect="1"/>
          </p:cNvPicPr>
          <p:nvPr/>
        </p:nvPicPr>
        <p:blipFill>
          <a:blip r:embed="rId3"/>
          <a:stretch>
            <a:fillRect/>
          </a:stretch>
        </p:blipFill>
        <p:spPr>
          <a:xfrm>
            <a:off x="5687031" y="2768479"/>
            <a:ext cx="6130713" cy="4089521"/>
          </a:xfrm>
          <a:prstGeom prst="rect">
            <a:avLst/>
          </a:prstGeom>
        </p:spPr>
      </p:pic>
      <p:sp>
        <p:nvSpPr>
          <p:cNvPr id="6" name="Rectangle 5"/>
          <p:cNvSpPr/>
          <p:nvPr/>
        </p:nvSpPr>
        <p:spPr>
          <a:xfrm>
            <a:off x="5576011" y="499048"/>
            <a:ext cx="6352751" cy="2308324"/>
          </a:xfrm>
          <a:prstGeom prst="rect">
            <a:avLst/>
          </a:prstGeom>
        </p:spPr>
        <p:txBody>
          <a:bodyPr wrap="square">
            <a:spAutoFit/>
          </a:bodyPr>
          <a:lstStyle/>
          <a:p>
            <a:r>
              <a:rPr lang="en-US" b="1" dirty="0" smtClean="0"/>
              <a:t>In </a:t>
            </a:r>
            <a:r>
              <a:rPr lang="en-US" b="1" dirty="0" err="1" smtClean="0"/>
              <a:t>PowerTeacher</a:t>
            </a:r>
            <a:r>
              <a:rPr lang="en-US" b="1" dirty="0" smtClean="0"/>
              <a:t> Pro click on the “Students” menu from the left hand side and select “Demographics”. You will be taken to the student demographic screen. This is a visual only screen of student data. You can select other students in the class by clicking the “down arrow” by Demographics and selecting another student. </a:t>
            </a:r>
            <a:r>
              <a:rPr lang="en-US" b="1" dirty="0" smtClean="0"/>
              <a:t/>
            </a:r>
            <a:br>
              <a:rPr lang="en-US" b="1" dirty="0" smtClean="0"/>
            </a:br>
            <a:r>
              <a:rPr lang="en-US" b="1" dirty="0" smtClean="0">
                <a:solidFill>
                  <a:srgbClr val="FF0000"/>
                </a:solidFill>
              </a:rPr>
              <a:t>NOTE</a:t>
            </a:r>
            <a:r>
              <a:rPr lang="en-US" b="1" dirty="0" smtClean="0">
                <a:solidFill>
                  <a:srgbClr val="FF0000"/>
                </a:solidFill>
              </a:rPr>
              <a:t>: </a:t>
            </a:r>
            <a:r>
              <a:rPr lang="en-US" b="1" dirty="0" smtClean="0"/>
              <a:t>You can create a more enhanced student information document through the “Reports” menu. </a:t>
            </a:r>
            <a:endParaRPr lang="en-US" b="1" dirty="0"/>
          </a:p>
        </p:txBody>
      </p:sp>
      <p:sp>
        <p:nvSpPr>
          <p:cNvPr id="7" name="Rectangle 6"/>
          <p:cNvSpPr/>
          <p:nvPr/>
        </p:nvSpPr>
        <p:spPr>
          <a:xfrm>
            <a:off x="248447" y="499048"/>
            <a:ext cx="4988258" cy="1754326"/>
          </a:xfrm>
          <a:prstGeom prst="rect">
            <a:avLst/>
          </a:prstGeom>
        </p:spPr>
        <p:txBody>
          <a:bodyPr wrap="square">
            <a:spAutoFit/>
          </a:bodyPr>
          <a:lstStyle/>
          <a:p>
            <a:r>
              <a:rPr lang="en-US" b="1" dirty="0" smtClean="0"/>
              <a:t>In Gradebook you could view Student Information by clicking on the “Student Info” tab. You also had the ability to move columns around and create new custom columns but you could not remove any of the columns entered in from the office. </a:t>
            </a:r>
            <a:endParaRPr lang="en-US" b="1" dirty="0"/>
          </a:p>
        </p:txBody>
      </p:sp>
      <p:cxnSp>
        <p:nvCxnSpPr>
          <p:cNvPr id="9" name="Straight Arrow Connector 8"/>
          <p:cNvCxnSpPr/>
          <p:nvPr/>
        </p:nvCxnSpPr>
        <p:spPr>
          <a:xfrm flipH="1">
            <a:off x="1824971" y="2362703"/>
            <a:ext cx="1106906" cy="477456"/>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817212" y="2422851"/>
            <a:ext cx="96253" cy="850435"/>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927816" y="3721865"/>
            <a:ext cx="1134795" cy="547436"/>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59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1509" y="-51629"/>
            <a:ext cx="8534400" cy="749837"/>
          </a:xfrm>
        </p:spPr>
        <p:txBody>
          <a:bodyPr>
            <a:normAutofit/>
          </a:bodyPr>
          <a:lstStyle/>
          <a:p>
            <a:r>
              <a:rPr lang="en-US" sz="2800" b="1" dirty="0" smtClean="0"/>
              <a:t>Grade Set Up (grades 9-12 only)</a:t>
            </a:r>
            <a:endParaRPr lang="en-US" sz="2800" b="1" dirty="0"/>
          </a:p>
        </p:txBody>
      </p:sp>
      <p:pic>
        <p:nvPicPr>
          <p:cNvPr id="4" name="Content Placeholder 3"/>
          <p:cNvPicPr>
            <a:picLocks noGrp="1" noChangeAspect="1"/>
          </p:cNvPicPr>
          <p:nvPr>
            <p:ph idx="1"/>
          </p:nvPr>
        </p:nvPicPr>
        <p:blipFill>
          <a:blip r:embed="rId2"/>
          <a:stretch>
            <a:fillRect/>
          </a:stretch>
        </p:blipFill>
        <p:spPr>
          <a:xfrm>
            <a:off x="142848" y="2839202"/>
            <a:ext cx="5175110" cy="3614737"/>
          </a:xfrm>
          <a:prstGeom prst="rect">
            <a:avLst/>
          </a:prstGeom>
        </p:spPr>
      </p:pic>
      <p:pic>
        <p:nvPicPr>
          <p:cNvPr id="5" name="Picture 4"/>
          <p:cNvPicPr>
            <a:picLocks noChangeAspect="1"/>
          </p:cNvPicPr>
          <p:nvPr/>
        </p:nvPicPr>
        <p:blipFill>
          <a:blip r:embed="rId3"/>
          <a:stretch>
            <a:fillRect/>
          </a:stretch>
        </p:blipFill>
        <p:spPr>
          <a:xfrm>
            <a:off x="5460688" y="2839202"/>
            <a:ext cx="6402449" cy="3614737"/>
          </a:xfrm>
          <a:prstGeom prst="rect">
            <a:avLst/>
          </a:prstGeom>
        </p:spPr>
      </p:pic>
      <p:sp>
        <p:nvSpPr>
          <p:cNvPr id="6" name="Rectangle 5"/>
          <p:cNvSpPr/>
          <p:nvPr/>
        </p:nvSpPr>
        <p:spPr>
          <a:xfrm>
            <a:off x="5460688" y="741828"/>
            <a:ext cx="6620476" cy="2031325"/>
          </a:xfrm>
          <a:prstGeom prst="rect">
            <a:avLst/>
          </a:prstGeom>
        </p:spPr>
        <p:txBody>
          <a:bodyPr wrap="square">
            <a:spAutoFit/>
          </a:bodyPr>
          <a:lstStyle/>
          <a:p>
            <a:r>
              <a:rPr lang="en-US" b="1" u="sng" dirty="0" smtClean="0"/>
              <a:t>In </a:t>
            </a:r>
            <a:r>
              <a:rPr lang="en-US" b="1" u="sng" dirty="0" err="1" smtClean="0"/>
              <a:t>PowerTeacher</a:t>
            </a:r>
            <a:r>
              <a:rPr lang="en-US" b="1" u="sng" dirty="0" smtClean="0"/>
              <a:t> Pro </a:t>
            </a:r>
            <a:r>
              <a:rPr lang="en-US" b="1" dirty="0" smtClean="0"/>
              <a:t>to set grade calculations click on “Settings” from the left menu bar and then click on “Traditional Grade Calculations”. From here you will select the appropriate term and then create the grading scale as determined at the school. </a:t>
            </a:r>
            <a:r>
              <a:rPr lang="en-US" b="1" dirty="0" smtClean="0"/>
              <a:t/>
            </a:r>
            <a:br>
              <a:rPr lang="en-US" b="1" dirty="0" smtClean="0"/>
            </a:br>
            <a:r>
              <a:rPr lang="en-US" b="1" dirty="0" smtClean="0">
                <a:solidFill>
                  <a:srgbClr val="FF0000"/>
                </a:solidFill>
              </a:rPr>
              <a:t>NOTE</a:t>
            </a:r>
            <a:r>
              <a:rPr lang="en-US" b="1" dirty="0" smtClean="0">
                <a:solidFill>
                  <a:srgbClr val="FF0000"/>
                </a:solidFill>
              </a:rPr>
              <a:t>: </a:t>
            </a:r>
            <a:r>
              <a:rPr lang="en-US" b="1" dirty="0" smtClean="0"/>
              <a:t>If using category weighting you will need to alter the WEIGHT once all categories are entered in order to get to the proper weighting you require for each category. </a:t>
            </a:r>
            <a:endParaRPr lang="en-US" b="1" dirty="0"/>
          </a:p>
        </p:txBody>
      </p:sp>
      <p:sp>
        <p:nvSpPr>
          <p:cNvPr id="7" name="Rectangle 6"/>
          <p:cNvSpPr/>
          <p:nvPr/>
        </p:nvSpPr>
        <p:spPr>
          <a:xfrm>
            <a:off x="142848" y="780155"/>
            <a:ext cx="5175110" cy="1200329"/>
          </a:xfrm>
          <a:prstGeom prst="rect">
            <a:avLst/>
          </a:prstGeom>
        </p:spPr>
        <p:txBody>
          <a:bodyPr wrap="square">
            <a:spAutoFit/>
          </a:bodyPr>
          <a:lstStyle/>
          <a:p>
            <a:r>
              <a:rPr lang="en-US" b="1" u="sng" dirty="0" smtClean="0"/>
              <a:t>In Gradebook </a:t>
            </a:r>
            <a:r>
              <a:rPr lang="en-US" b="1" dirty="0" smtClean="0"/>
              <a:t>you clicked on Grade Setup and then clicked on calculations. Then you clicked on the appropriate term and set up the grading scale as determined at the school level. </a:t>
            </a:r>
            <a:endParaRPr lang="en-US" b="1" dirty="0"/>
          </a:p>
        </p:txBody>
      </p:sp>
      <p:cxnSp>
        <p:nvCxnSpPr>
          <p:cNvPr id="9" name="Straight Arrow Connector 8"/>
          <p:cNvCxnSpPr/>
          <p:nvPr/>
        </p:nvCxnSpPr>
        <p:spPr>
          <a:xfrm>
            <a:off x="1636295" y="2322095"/>
            <a:ext cx="372979" cy="842210"/>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636295" y="2334126"/>
            <a:ext cx="276726" cy="2983832"/>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678905" y="2683042"/>
            <a:ext cx="1335506" cy="2189747"/>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026442" y="2707105"/>
            <a:ext cx="998621" cy="1672390"/>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097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5624" y="26068"/>
            <a:ext cx="8534400" cy="714696"/>
          </a:xfrm>
        </p:spPr>
        <p:txBody>
          <a:bodyPr>
            <a:normAutofit/>
          </a:bodyPr>
          <a:lstStyle/>
          <a:p>
            <a:r>
              <a:rPr lang="en-US" sz="2800" b="1" dirty="0" smtClean="0"/>
              <a:t>Final Grade Entry (K-8 only)</a:t>
            </a:r>
            <a:endParaRPr lang="en-US" sz="2800" b="1" dirty="0"/>
          </a:p>
        </p:txBody>
      </p:sp>
      <p:pic>
        <p:nvPicPr>
          <p:cNvPr id="4" name="Content Placeholder 3"/>
          <p:cNvPicPr>
            <a:picLocks noGrp="1" noChangeAspect="1"/>
          </p:cNvPicPr>
          <p:nvPr>
            <p:ph idx="1"/>
          </p:nvPr>
        </p:nvPicPr>
        <p:blipFill>
          <a:blip r:embed="rId2"/>
          <a:stretch>
            <a:fillRect/>
          </a:stretch>
        </p:blipFill>
        <p:spPr>
          <a:xfrm>
            <a:off x="50821" y="1630235"/>
            <a:ext cx="5292391" cy="4517151"/>
          </a:xfrm>
          <a:prstGeom prst="rect">
            <a:avLst/>
          </a:prstGeom>
        </p:spPr>
      </p:pic>
      <p:pic>
        <p:nvPicPr>
          <p:cNvPr id="5" name="Picture 4"/>
          <p:cNvPicPr>
            <a:picLocks noChangeAspect="1"/>
          </p:cNvPicPr>
          <p:nvPr/>
        </p:nvPicPr>
        <p:blipFill>
          <a:blip r:embed="rId3"/>
          <a:stretch>
            <a:fillRect/>
          </a:stretch>
        </p:blipFill>
        <p:spPr>
          <a:xfrm>
            <a:off x="5601117" y="2409140"/>
            <a:ext cx="6242008" cy="3368333"/>
          </a:xfrm>
          <a:prstGeom prst="rect">
            <a:avLst/>
          </a:prstGeom>
        </p:spPr>
      </p:pic>
      <p:sp>
        <p:nvSpPr>
          <p:cNvPr id="6" name="Rectangle 5"/>
          <p:cNvSpPr/>
          <p:nvPr/>
        </p:nvSpPr>
        <p:spPr>
          <a:xfrm>
            <a:off x="6043864" y="195929"/>
            <a:ext cx="6148136" cy="2031325"/>
          </a:xfrm>
          <a:prstGeom prst="rect">
            <a:avLst/>
          </a:prstGeom>
        </p:spPr>
        <p:txBody>
          <a:bodyPr wrap="square">
            <a:spAutoFit/>
          </a:bodyPr>
          <a:lstStyle/>
          <a:p>
            <a:r>
              <a:rPr lang="en-US" b="1" u="sng" dirty="0" smtClean="0"/>
              <a:t>In </a:t>
            </a:r>
            <a:r>
              <a:rPr lang="en-US" b="1" u="sng" dirty="0" err="1" smtClean="0"/>
              <a:t>PowerTeacher</a:t>
            </a:r>
            <a:r>
              <a:rPr lang="en-US" b="1" u="sng" dirty="0" smtClean="0"/>
              <a:t> Pro </a:t>
            </a:r>
            <a:r>
              <a:rPr lang="en-US" b="1" dirty="0" smtClean="0"/>
              <a:t>to enter final grades in a particular reporting term click on “A+ Grading” menu on the left and select Standards under the Grades menu. Choose the appropriate term from the drop down menu in the upper right of the grading window. When you click on the appropriate standard a “key pad” will appear on the </a:t>
            </a:r>
            <a:r>
              <a:rPr lang="en-US" b="1" dirty="0" smtClean="0"/>
              <a:t>right. Fill </a:t>
            </a:r>
            <a:r>
              <a:rPr lang="en-US" b="1" dirty="0" smtClean="0"/>
              <a:t>scores using the keypad in the appropriate standard. </a:t>
            </a:r>
            <a:endParaRPr lang="en-US" b="1" dirty="0"/>
          </a:p>
        </p:txBody>
      </p:sp>
      <p:sp>
        <p:nvSpPr>
          <p:cNvPr id="7" name="Rectangle 6"/>
          <p:cNvSpPr/>
          <p:nvPr/>
        </p:nvSpPr>
        <p:spPr>
          <a:xfrm>
            <a:off x="90233" y="654814"/>
            <a:ext cx="5510884" cy="923330"/>
          </a:xfrm>
          <a:prstGeom prst="rect">
            <a:avLst/>
          </a:prstGeom>
        </p:spPr>
        <p:txBody>
          <a:bodyPr wrap="square">
            <a:spAutoFit/>
          </a:bodyPr>
          <a:lstStyle/>
          <a:p>
            <a:r>
              <a:rPr lang="en-US" b="1" u="sng" dirty="0" smtClean="0"/>
              <a:t>In Gradebook </a:t>
            </a:r>
            <a:r>
              <a:rPr lang="en-US" b="1" dirty="0" smtClean="0"/>
              <a:t>final grades were entered by clicking on he “Final Grades” tab and entering comments and standards indicators in the appropriate columns. </a:t>
            </a:r>
            <a:endParaRPr lang="en-US" b="1" dirty="0"/>
          </a:p>
        </p:txBody>
      </p:sp>
      <p:cxnSp>
        <p:nvCxnSpPr>
          <p:cNvPr id="9" name="Straight Arrow Connector 8"/>
          <p:cNvCxnSpPr/>
          <p:nvPr/>
        </p:nvCxnSpPr>
        <p:spPr>
          <a:xfrm>
            <a:off x="1905699" y="2112406"/>
            <a:ext cx="677204" cy="229697"/>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380957" y="2896962"/>
            <a:ext cx="1049483" cy="423754"/>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836432" y="3040707"/>
            <a:ext cx="1172344" cy="560017"/>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105421" y="2997057"/>
            <a:ext cx="3604143" cy="492511"/>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129002" y="2997057"/>
            <a:ext cx="1775035" cy="1309576"/>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0551695" y="3171275"/>
            <a:ext cx="1640305" cy="19009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601117" y="5774229"/>
            <a:ext cx="6355954" cy="1107996"/>
          </a:xfrm>
          <a:prstGeom prst="rect">
            <a:avLst/>
          </a:prstGeom>
          <a:noFill/>
        </p:spPr>
        <p:txBody>
          <a:bodyPr wrap="square" rtlCol="0">
            <a:spAutoFit/>
          </a:bodyPr>
          <a:lstStyle/>
          <a:p>
            <a:r>
              <a:rPr lang="en-US" sz="1600" b="1" i="1" dirty="0">
                <a:solidFill>
                  <a:srgbClr val="FF0000"/>
                </a:solidFill>
              </a:rPr>
              <a:t>PLEASE NOTE: </a:t>
            </a:r>
            <a:r>
              <a:rPr lang="en-US" sz="1600" i="1" dirty="0"/>
              <a:t>You will see the name of the standard in the viewing window just above the column you have selected. There is also an auto fill vertical and horizontal as needed to make data entry easier. </a:t>
            </a:r>
          </a:p>
          <a:p>
            <a:endParaRPr lang="en-US" dirty="0"/>
          </a:p>
        </p:txBody>
      </p:sp>
    </p:spTree>
    <p:extLst>
      <p:ext uri="{BB962C8B-B14F-4D97-AF65-F5344CB8AC3E}">
        <p14:creationId xmlns:p14="http://schemas.microsoft.com/office/powerpoint/2010/main" val="570333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60938" y="74333"/>
            <a:ext cx="8534400" cy="574045"/>
          </a:xfrm>
        </p:spPr>
        <p:txBody>
          <a:bodyPr>
            <a:normAutofit/>
          </a:bodyPr>
          <a:lstStyle/>
          <a:p>
            <a:r>
              <a:rPr lang="en-US" sz="2800" dirty="0" smtClean="0"/>
              <a:t>Final Grade Comment Entry (K-8 Only)</a:t>
            </a:r>
            <a:endParaRPr lang="en-US" sz="2800" dirty="0"/>
          </a:p>
        </p:txBody>
      </p:sp>
      <p:pic>
        <p:nvPicPr>
          <p:cNvPr id="4" name="Content Placeholder 3"/>
          <p:cNvPicPr>
            <a:picLocks noGrp="1" noChangeAspect="1"/>
          </p:cNvPicPr>
          <p:nvPr>
            <p:ph idx="1"/>
          </p:nvPr>
        </p:nvPicPr>
        <p:blipFill>
          <a:blip r:embed="rId2"/>
          <a:stretch>
            <a:fillRect/>
          </a:stretch>
        </p:blipFill>
        <p:spPr>
          <a:xfrm>
            <a:off x="119423" y="2599970"/>
            <a:ext cx="5318548" cy="4178521"/>
          </a:xfrm>
          <a:prstGeom prst="rect">
            <a:avLst/>
          </a:prstGeom>
        </p:spPr>
      </p:pic>
      <p:pic>
        <p:nvPicPr>
          <p:cNvPr id="5" name="Picture 4"/>
          <p:cNvPicPr>
            <a:picLocks noChangeAspect="1"/>
          </p:cNvPicPr>
          <p:nvPr/>
        </p:nvPicPr>
        <p:blipFill>
          <a:blip r:embed="rId3"/>
          <a:stretch>
            <a:fillRect/>
          </a:stretch>
        </p:blipFill>
        <p:spPr>
          <a:xfrm>
            <a:off x="5877772" y="2684240"/>
            <a:ext cx="6268452" cy="3616325"/>
          </a:xfrm>
          <a:prstGeom prst="rect">
            <a:avLst/>
          </a:prstGeom>
        </p:spPr>
      </p:pic>
      <p:sp>
        <p:nvSpPr>
          <p:cNvPr id="6" name="Rectangle 5"/>
          <p:cNvSpPr/>
          <p:nvPr/>
        </p:nvSpPr>
        <p:spPr>
          <a:xfrm>
            <a:off x="5700964" y="573778"/>
            <a:ext cx="6268452" cy="2031325"/>
          </a:xfrm>
          <a:prstGeom prst="rect">
            <a:avLst/>
          </a:prstGeom>
        </p:spPr>
        <p:txBody>
          <a:bodyPr wrap="square">
            <a:spAutoFit/>
          </a:bodyPr>
          <a:lstStyle/>
          <a:p>
            <a:r>
              <a:rPr lang="en-US" b="1" u="sng" dirty="0" smtClean="0"/>
              <a:t>In </a:t>
            </a:r>
            <a:r>
              <a:rPr lang="en-US" b="1" u="sng" dirty="0" err="1" smtClean="0"/>
              <a:t>PowerTeacher</a:t>
            </a:r>
            <a:r>
              <a:rPr lang="en-US" b="1" u="sng" dirty="0" smtClean="0"/>
              <a:t> Pro </a:t>
            </a:r>
            <a:r>
              <a:rPr lang="en-US" b="1" dirty="0" smtClean="0"/>
              <a:t>comments are entered by clicking on the “A+ Grading” menu from the left and selecting “Standards” under the Grades menu. You will notice the comment column by the small caption indicator in the upper right of the column. Click on the box next to the first student. You will now see the comment box on the right. You can make the comment box larger by clicking on the white comment tab</a:t>
            </a:r>
            <a:r>
              <a:rPr lang="en-US" b="1" dirty="0" smtClean="0"/>
              <a:t>.</a:t>
            </a:r>
            <a:endParaRPr lang="en-US" b="1" dirty="0" smtClean="0"/>
          </a:p>
        </p:txBody>
      </p:sp>
      <p:sp>
        <p:nvSpPr>
          <p:cNvPr id="7" name="Rectangle 6"/>
          <p:cNvSpPr/>
          <p:nvPr/>
        </p:nvSpPr>
        <p:spPr>
          <a:xfrm>
            <a:off x="65129" y="570852"/>
            <a:ext cx="5427136" cy="2031325"/>
          </a:xfrm>
          <a:prstGeom prst="rect">
            <a:avLst/>
          </a:prstGeom>
        </p:spPr>
        <p:txBody>
          <a:bodyPr wrap="square">
            <a:spAutoFit/>
          </a:bodyPr>
          <a:lstStyle/>
          <a:p>
            <a:r>
              <a:rPr lang="en-US" b="1" u="sng" dirty="0" smtClean="0"/>
              <a:t>In Gradebook </a:t>
            </a:r>
            <a:r>
              <a:rPr lang="en-US" b="1" dirty="0" smtClean="0"/>
              <a:t>comments were entered by clicking on the “comment” column and entering comments as required for each subject. The comments were limited to 700 characters and 350 characters depending on the subject taught. There was a countdown character count at the bottom. There was also the option of using </a:t>
            </a:r>
            <a:endParaRPr lang="en-US" b="1" dirty="0"/>
          </a:p>
        </p:txBody>
      </p:sp>
      <p:cxnSp>
        <p:nvCxnSpPr>
          <p:cNvPr id="9" name="Straight Arrow Connector 8"/>
          <p:cNvCxnSpPr/>
          <p:nvPr/>
        </p:nvCxnSpPr>
        <p:spPr>
          <a:xfrm flipH="1">
            <a:off x="2254027" y="2827388"/>
            <a:ext cx="156411" cy="1203158"/>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10438" y="2827388"/>
            <a:ext cx="941848" cy="2700576"/>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7987323" y="2907176"/>
            <a:ext cx="1633415" cy="1782055"/>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620738" y="2934399"/>
            <a:ext cx="665847" cy="1602154"/>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9048737" y="3428967"/>
            <a:ext cx="771820" cy="6130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231443" y="5885801"/>
            <a:ext cx="1094508" cy="3477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24109" y="6363183"/>
            <a:ext cx="11307326" cy="369332"/>
          </a:xfrm>
          <a:prstGeom prst="rect">
            <a:avLst/>
          </a:prstGeom>
          <a:noFill/>
        </p:spPr>
        <p:txBody>
          <a:bodyPr wrap="none" rtlCol="0">
            <a:spAutoFit/>
          </a:bodyPr>
          <a:lstStyle/>
          <a:p>
            <a:r>
              <a:rPr lang="en-US" b="1" dirty="0">
                <a:solidFill>
                  <a:srgbClr val="FF0000"/>
                </a:solidFill>
              </a:rPr>
              <a:t>PLEASE NOTE:</a:t>
            </a:r>
            <a:r>
              <a:rPr lang="en-US" dirty="0"/>
              <a:t> The same </a:t>
            </a:r>
            <a:r>
              <a:rPr lang="en-US" dirty="0" smtClean="0"/>
              <a:t>report card comments </a:t>
            </a:r>
            <a:r>
              <a:rPr lang="en-US" dirty="0"/>
              <a:t>lengths apply and there is a countdown character count to help you. </a:t>
            </a:r>
            <a:endParaRPr lang="en-US" dirty="0"/>
          </a:p>
        </p:txBody>
      </p:sp>
      <p:sp>
        <p:nvSpPr>
          <p:cNvPr id="16" name="Oval 15"/>
          <p:cNvSpPr/>
          <p:nvPr/>
        </p:nvSpPr>
        <p:spPr>
          <a:xfrm>
            <a:off x="9620738" y="5863979"/>
            <a:ext cx="1094508" cy="3477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392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54735" y="79455"/>
            <a:ext cx="8534400" cy="659617"/>
          </a:xfrm>
        </p:spPr>
        <p:txBody>
          <a:bodyPr>
            <a:normAutofit/>
          </a:bodyPr>
          <a:lstStyle/>
          <a:p>
            <a:r>
              <a:rPr lang="en-US" sz="2800" dirty="0" smtClean="0"/>
              <a:t>Reports</a:t>
            </a:r>
            <a:endParaRPr lang="en-US" sz="2800" dirty="0"/>
          </a:p>
        </p:txBody>
      </p:sp>
      <p:pic>
        <p:nvPicPr>
          <p:cNvPr id="4" name="Content Placeholder 3"/>
          <p:cNvPicPr>
            <a:picLocks noGrp="1" noChangeAspect="1"/>
          </p:cNvPicPr>
          <p:nvPr>
            <p:ph idx="1"/>
          </p:nvPr>
        </p:nvPicPr>
        <p:blipFill>
          <a:blip r:embed="rId2"/>
          <a:stretch>
            <a:fillRect/>
          </a:stretch>
        </p:blipFill>
        <p:spPr>
          <a:xfrm>
            <a:off x="374640" y="2382981"/>
            <a:ext cx="5361852" cy="4247395"/>
          </a:xfrm>
          <a:prstGeom prst="rect">
            <a:avLst/>
          </a:prstGeom>
        </p:spPr>
      </p:pic>
      <p:sp>
        <p:nvSpPr>
          <p:cNvPr id="5" name="Rectangle 4"/>
          <p:cNvSpPr/>
          <p:nvPr/>
        </p:nvSpPr>
        <p:spPr>
          <a:xfrm>
            <a:off x="6008114" y="888146"/>
            <a:ext cx="5404668" cy="2031325"/>
          </a:xfrm>
          <a:prstGeom prst="rect">
            <a:avLst/>
          </a:prstGeom>
        </p:spPr>
        <p:txBody>
          <a:bodyPr wrap="square">
            <a:spAutoFit/>
          </a:bodyPr>
          <a:lstStyle/>
          <a:p>
            <a:r>
              <a:rPr lang="en-US" b="1" dirty="0" smtClean="0"/>
              <a:t>In </a:t>
            </a:r>
            <a:r>
              <a:rPr lang="en-US" b="1" dirty="0" err="1" smtClean="0"/>
              <a:t>PowerTeacher</a:t>
            </a:r>
            <a:r>
              <a:rPr lang="en-US" b="1" dirty="0" smtClean="0"/>
              <a:t> Pro there are currently only three reports listed when you click on the “Reports” menu. However, each of these reports offers you greater flexibility in what columns you would like to include and offer exports as PDF and Excel for most reports. </a:t>
            </a:r>
            <a:r>
              <a:rPr lang="en-US" b="1" dirty="0" smtClean="0"/>
              <a:t/>
            </a:r>
            <a:br>
              <a:rPr lang="en-US" b="1" dirty="0" smtClean="0"/>
            </a:br>
            <a:r>
              <a:rPr lang="en-US" b="1" dirty="0" smtClean="0"/>
              <a:t>Making it possible to generate the similar reports to PTG with Custom Columns being added. </a:t>
            </a:r>
            <a:endParaRPr lang="en-US" b="1" dirty="0">
              <a:solidFill>
                <a:srgbClr val="FF0000"/>
              </a:solidFill>
            </a:endParaRPr>
          </a:p>
        </p:txBody>
      </p:sp>
      <p:sp>
        <p:nvSpPr>
          <p:cNvPr id="6" name="Rectangle 5"/>
          <p:cNvSpPr/>
          <p:nvPr/>
        </p:nvSpPr>
        <p:spPr>
          <a:xfrm>
            <a:off x="374640" y="994703"/>
            <a:ext cx="5361852" cy="923330"/>
          </a:xfrm>
          <a:prstGeom prst="rect">
            <a:avLst/>
          </a:prstGeom>
        </p:spPr>
        <p:txBody>
          <a:bodyPr wrap="square">
            <a:spAutoFit/>
          </a:bodyPr>
          <a:lstStyle/>
          <a:p>
            <a:r>
              <a:rPr lang="en-US" b="1" dirty="0" smtClean="0"/>
              <a:t>In Gradebook there were a variety of individual report that you could run. The reports gave you little flexibility in the data that was included on them.  </a:t>
            </a:r>
            <a:endParaRPr lang="en-US" b="1" dirty="0"/>
          </a:p>
        </p:txBody>
      </p:sp>
      <p:pic>
        <p:nvPicPr>
          <p:cNvPr id="7" name="Picture 6"/>
          <p:cNvPicPr>
            <a:picLocks noChangeAspect="1"/>
          </p:cNvPicPr>
          <p:nvPr/>
        </p:nvPicPr>
        <p:blipFill>
          <a:blip r:embed="rId3"/>
          <a:stretch>
            <a:fillRect/>
          </a:stretch>
        </p:blipFill>
        <p:spPr>
          <a:xfrm>
            <a:off x="6008114" y="2919471"/>
            <a:ext cx="5469986" cy="4247395"/>
          </a:xfrm>
          <a:prstGeom prst="rect">
            <a:avLst/>
          </a:prstGeom>
        </p:spPr>
      </p:pic>
      <p:cxnSp>
        <p:nvCxnSpPr>
          <p:cNvPr id="8" name="Straight Arrow Connector 7"/>
          <p:cNvCxnSpPr/>
          <p:nvPr/>
        </p:nvCxnSpPr>
        <p:spPr>
          <a:xfrm>
            <a:off x="2526940" y="2173664"/>
            <a:ext cx="2460696" cy="887281"/>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790313" y="3338945"/>
            <a:ext cx="1231469" cy="291594"/>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891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62436" y="197721"/>
            <a:ext cx="8534400" cy="619698"/>
          </a:xfrm>
        </p:spPr>
        <p:txBody>
          <a:bodyPr>
            <a:normAutofit/>
          </a:bodyPr>
          <a:lstStyle/>
          <a:p>
            <a:r>
              <a:rPr lang="en-US" sz="2800" b="1" dirty="0" smtClean="0"/>
              <a:t>Copying of Assignments</a:t>
            </a:r>
            <a:endParaRPr lang="en-US" sz="2800" b="1" dirty="0"/>
          </a:p>
        </p:txBody>
      </p:sp>
      <p:pic>
        <p:nvPicPr>
          <p:cNvPr id="4" name="Content Placeholder 3"/>
          <p:cNvPicPr>
            <a:picLocks noGrp="1" noChangeAspect="1"/>
          </p:cNvPicPr>
          <p:nvPr>
            <p:ph idx="1"/>
          </p:nvPr>
        </p:nvPicPr>
        <p:blipFill>
          <a:blip r:embed="rId2"/>
          <a:stretch>
            <a:fillRect/>
          </a:stretch>
        </p:blipFill>
        <p:spPr>
          <a:xfrm>
            <a:off x="576555" y="3044253"/>
            <a:ext cx="3323092" cy="2778323"/>
          </a:xfrm>
          <a:prstGeom prst="rect">
            <a:avLst/>
          </a:prstGeom>
        </p:spPr>
      </p:pic>
      <p:sp>
        <p:nvSpPr>
          <p:cNvPr id="5" name="Rectangle 4"/>
          <p:cNvSpPr/>
          <p:nvPr/>
        </p:nvSpPr>
        <p:spPr>
          <a:xfrm>
            <a:off x="5030869" y="959859"/>
            <a:ext cx="5637131" cy="2031325"/>
          </a:xfrm>
          <a:prstGeom prst="rect">
            <a:avLst/>
          </a:prstGeom>
        </p:spPr>
        <p:txBody>
          <a:bodyPr wrap="square">
            <a:spAutoFit/>
          </a:bodyPr>
          <a:lstStyle/>
          <a:p>
            <a:r>
              <a:rPr lang="en-US" b="1" dirty="0" smtClean="0"/>
              <a:t>In </a:t>
            </a:r>
            <a:r>
              <a:rPr lang="en-US" b="1" dirty="0" err="1" smtClean="0"/>
              <a:t>PowerTeacher</a:t>
            </a:r>
            <a:r>
              <a:rPr lang="en-US" b="1" dirty="0" smtClean="0"/>
              <a:t> Pro when an assignment is created it can be copied to any number of classes right from the main assignment menu by clicking on “Select Classes”. </a:t>
            </a:r>
          </a:p>
          <a:p>
            <a:endParaRPr lang="en-US" b="1" dirty="0"/>
          </a:p>
          <a:p>
            <a:r>
              <a:rPr lang="en-US" b="1" dirty="0" smtClean="0"/>
              <a:t>As well there is the option to duplicate the assignment at any time to any other class by opening the edit assignment function and clicking on “Duplicate”</a:t>
            </a:r>
            <a:endParaRPr lang="en-US" b="1" dirty="0"/>
          </a:p>
        </p:txBody>
      </p:sp>
      <p:sp>
        <p:nvSpPr>
          <p:cNvPr id="6" name="Rectangle 5"/>
          <p:cNvSpPr/>
          <p:nvPr/>
        </p:nvSpPr>
        <p:spPr>
          <a:xfrm>
            <a:off x="576555" y="959859"/>
            <a:ext cx="3618927" cy="1754326"/>
          </a:xfrm>
          <a:prstGeom prst="rect">
            <a:avLst/>
          </a:prstGeom>
        </p:spPr>
        <p:txBody>
          <a:bodyPr wrap="square">
            <a:spAutoFit/>
          </a:bodyPr>
          <a:lstStyle/>
          <a:p>
            <a:r>
              <a:rPr lang="en-US" b="1" dirty="0" smtClean="0"/>
              <a:t>In Gradebook assignments could be copied to any class in any year by selecting Tools from the Gradebook menu&gt;Copy Assignments and then copying the desired assignment to any class. </a:t>
            </a:r>
            <a:endParaRPr lang="en-US" b="1" dirty="0"/>
          </a:p>
        </p:txBody>
      </p:sp>
      <p:pic>
        <p:nvPicPr>
          <p:cNvPr id="7" name="Picture 6"/>
          <p:cNvPicPr>
            <a:picLocks noChangeAspect="1"/>
          </p:cNvPicPr>
          <p:nvPr/>
        </p:nvPicPr>
        <p:blipFill>
          <a:blip r:embed="rId3"/>
          <a:stretch>
            <a:fillRect/>
          </a:stretch>
        </p:blipFill>
        <p:spPr>
          <a:xfrm>
            <a:off x="4992920" y="3044253"/>
            <a:ext cx="5495786" cy="3544482"/>
          </a:xfrm>
          <a:prstGeom prst="rect">
            <a:avLst/>
          </a:prstGeom>
        </p:spPr>
      </p:pic>
      <p:cxnSp>
        <p:nvCxnSpPr>
          <p:cNvPr id="9" name="Straight Arrow Connector 8"/>
          <p:cNvCxnSpPr>
            <a:stCxn id="6" idx="2"/>
          </p:cNvCxnSpPr>
          <p:nvPr/>
        </p:nvCxnSpPr>
        <p:spPr>
          <a:xfrm flipH="1">
            <a:off x="1707777" y="2714185"/>
            <a:ext cx="678242" cy="1731452"/>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9063318" y="6172200"/>
            <a:ext cx="966925" cy="5916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9076765" y="2901813"/>
            <a:ext cx="255494" cy="903705"/>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899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20389" y="238063"/>
            <a:ext cx="8534400" cy="648632"/>
          </a:xfrm>
        </p:spPr>
        <p:txBody>
          <a:bodyPr>
            <a:normAutofit/>
          </a:bodyPr>
          <a:lstStyle/>
          <a:p>
            <a:r>
              <a:rPr lang="en-US" sz="2800" b="1" dirty="0" smtClean="0"/>
              <a:t>Student Demographics</a:t>
            </a:r>
            <a:endParaRPr lang="en-US" sz="2800" b="1" dirty="0"/>
          </a:p>
        </p:txBody>
      </p:sp>
      <p:pic>
        <p:nvPicPr>
          <p:cNvPr id="4" name="Content Placeholder 3"/>
          <p:cNvPicPr>
            <a:picLocks noGrp="1" noChangeAspect="1"/>
          </p:cNvPicPr>
          <p:nvPr>
            <p:ph idx="1"/>
          </p:nvPr>
        </p:nvPicPr>
        <p:blipFill>
          <a:blip r:embed="rId2"/>
          <a:stretch>
            <a:fillRect/>
          </a:stretch>
        </p:blipFill>
        <p:spPr>
          <a:xfrm>
            <a:off x="258760" y="2174119"/>
            <a:ext cx="5130658" cy="4378099"/>
          </a:xfrm>
          <a:prstGeom prst="rect">
            <a:avLst/>
          </a:prstGeom>
        </p:spPr>
      </p:pic>
      <p:pic>
        <p:nvPicPr>
          <p:cNvPr id="5" name="Picture 4"/>
          <p:cNvPicPr>
            <a:picLocks noChangeAspect="1"/>
          </p:cNvPicPr>
          <p:nvPr/>
        </p:nvPicPr>
        <p:blipFill>
          <a:blip r:embed="rId3"/>
          <a:stretch>
            <a:fillRect/>
          </a:stretch>
        </p:blipFill>
        <p:spPr>
          <a:xfrm>
            <a:off x="6006351" y="2157148"/>
            <a:ext cx="5756158" cy="4395070"/>
          </a:xfrm>
          <a:prstGeom prst="rect">
            <a:avLst/>
          </a:prstGeom>
        </p:spPr>
      </p:pic>
      <p:sp>
        <p:nvSpPr>
          <p:cNvPr id="6" name="Rectangle 5"/>
          <p:cNvSpPr/>
          <p:nvPr/>
        </p:nvSpPr>
        <p:spPr>
          <a:xfrm>
            <a:off x="5891682" y="886695"/>
            <a:ext cx="5870827" cy="1200329"/>
          </a:xfrm>
          <a:prstGeom prst="rect">
            <a:avLst/>
          </a:prstGeom>
        </p:spPr>
        <p:txBody>
          <a:bodyPr wrap="square">
            <a:spAutoFit/>
          </a:bodyPr>
          <a:lstStyle/>
          <a:p>
            <a:r>
              <a:rPr lang="en-US" dirty="0" smtClean="0"/>
              <a:t>In </a:t>
            </a:r>
            <a:r>
              <a:rPr lang="en-US" dirty="0" smtClean="0"/>
              <a:t>PowerTeacher </a:t>
            </a:r>
            <a:r>
              <a:rPr lang="en-US" dirty="0" smtClean="0"/>
              <a:t>Pro you can see a student’s demographic information by clicking on the “Students” menu and selecting any student and they clicking on the “Demographics” menu.</a:t>
            </a:r>
            <a:endParaRPr lang="en-US" dirty="0"/>
          </a:p>
        </p:txBody>
      </p:sp>
      <p:sp>
        <p:nvSpPr>
          <p:cNvPr id="7" name="Rectangle 6"/>
          <p:cNvSpPr/>
          <p:nvPr/>
        </p:nvSpPr>
        <p:spPr>
          <a:xfrm>
            <a:off x="416296" y="931447"/>
            <a:ext cx="4871293" cy="923330"/>
          </a:xfrm>
          <a:prstGeom prst="rect">
            <a:avLst/>
          </a:prstGeom>
        </p:spPr>
        <p:txBody>
          <a:bodyPr wrap="square">
            <a:spAutoFit/>
          </a:bodyPr>
          <a:lstStyle/>
          <a:p>
            <a:r>
              <a:rPr lang="en-US" dirty="0" smtClean="0"/>
              <a:t>In Gradebook you could see a student’s demographic information by clicking on the grey arrow beside their name. </a:t>
            </a:r>
            <a:endParaRPr lang="en-US" dirty="0"/>
          </a:p>
        </p:txBody>
      </p:sp>
      <p:cxnSp>
        <p:nvCxnSpPr>
          <p:cNvPr id="9" name="Straight Arrow Connector 8"/>
          <p:cNvCxnSpPr/>
          <p:nvPr/>
        </p:nvCxnSpPr>
        <p:spPr>
          <a:xfrm flipH="1">
            <a:off x="3628874" y="4363168"/>
            <a:ext cx="744173" cy="944436"/>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310943" y="2660073"/>
            <a:ext cx="2001784" cy="1188825"/>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314649" y="2660073"/>
            <a:ext cx="1092587" cy="1828800"/>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433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to Learn More?  </a:t>
            </a:r>
            <a:endParaRPr lang="en-US" b="1" dirty="0"/>
          </a:p>
        </p:txBody>
      </p:sp>
      <p:sp>
        <p:nvSpPr>
          <p:cNvPr id="3" name="Content Placeholder 2"/>
          <p:cNvSpPr>
            <a:spLocks noGrp="1"/>
          </p:cNvSpPr>
          <p:nvPr>
            <p:ph idx="1"/>
          </p:nvPr>
        </p:nvSpPr>
        <p:spPr>
          <a:xfrm>
            <a:off x="1027110" y="2064327"/>
            <a:ext cx="10018713" cy="2078182"/>
          </a:xfrm>
        </p:spPr>
        <p:txBody>
          <a:bodyPr/>
          <a:lstStyle/>
          <a:p>
            <a:r>
              <a:rPr lang="en-US" dirty="0" smtClean="0"/>
              <a:t>Check out the DataConnect Project Site </a:t>
            </a:r>
            <a:r>
              <a:rPr lang="en-US" dirty="0" smtClean="0">
                <a:hlinkClick r:id="rId2"/>
              </a:rPr>
              <a:t>http://dataconnect.nbed.nb.ca</a:t>
            </a:r>
            <a:r>
              <a:rPr lang="en-US" dirty="0" smtClean="0"/>
              <a:t> </a:t>
            </a:r>
          </a:p>
          <a:p>
            <a:r>
              <a:rPr lang="en-US" dirty="0" smtClean="0"/>
              <a:t>There are PowerTeacher Pro Detailed Guides and a series of videos for both K-8 and 9-12 teachers </a:t>
            </a:r>
            <a:endParaRPr lang="en-US" dirty="0"/>
          </a:p>
        </p:txBody>
      </p:sp>
    </p:spTree>
    <p:extLst>
      <p:ext uri="{BB962C8B-B14F-4D97-AF65-F5344CB8AC3E}">
        <p14:creationId xmlns:p14="http://schemas.microsoft.com/office/powerpoint/2010/main" val="1199666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36564" y="0"/>
            <a:ext cx="8534400" cy="1507067"/>
          </a:xfrm>
        </p:spPr>
        <p:txBody>
          <a:bodyPr/>
          <a:lstStyle/>
          <a:p>
            <a:r>
              <a:rPr lang="en-US" dirty="0" err="1" smtClean="0"/>
              <a:t>PowerTeacher</a:t>
            </a:r>
            <a:r>
              <a:rPr lang="en-US" dirty="0" smtClean="0"/>
              <a:t> Gradebook Has Been Improved…</a:t>
            </a:r>
            <a:endParaRPr lang="en-US" dirty="0"/>
          </a:p>
        </p:txBody>
      </p:sp>
      <p:pic>
        <p:nvPicPr>
          <p:cNvPr id="4" name="Content Placeholder 3"/>
          <p:cNvPicPr>
            <a:picLocks noGrp="1" noChangeAspect="1"/>
          </p:cNvPicPr>
          <p:nvPr>
            <p:ph idx="1"/>
          </p:nvPr>
        </p:nvPicPr>
        <p:blipFill>
          <a:blip r:embed="rId2"/>
          <a:stretch>
            <a:fillRect/>
          </a:stretch>
        </p:blipFill>
        <p:spPr>
          <a:xfrm>
            <a:off x="559676" y="1373540"/>
            <a:ext cx="10350061" cy="5403006"/>
          </a:xfrm>
          <a:prstGeom prst="rect">
            <a:avLst/>
          </a:prstGeom>
        </p:spPr>
      </p:pic>
    </p:spTree>
    <p:extLst>
      <p:ext uri="{BB962C8B-B14F-4D97-AF65-F5344CB8AC3E}">
        <p14:creationId xmlns:p14="http://schemas.microsoft.com/office/powerpoint/2010/main" val="3556777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08762" y="240632"/>
            <a:ext cx="8534400" cy="798459"/>
          </a:xfrm>
        </p:spPr>
        <p:txBody>
          <a:bodyPr/>
          <a:lstStyle/>
          <a:p>
            <a:r>
              <a:rPr lang="en-US" dirty="0" smtClean="0"/>
              <a:t>…With </a:t>
            </a:r>
            <a:r>
              <a:rPr lang="en-US" dirty="0" err="1" smtClean="0"/>
              <a:t>PowerTeacher</a:t>
            </a:r>
            <a:r>
              <a:rPr lang="en-US" dirty="0" smtClean="0"/>
              <a:t> Pro</a:t>
            </a:r>
            <a:endParaRPr lang="en-US" dirty="0"/>
          </a:p>
        </p:txBody>
      </p:sp>
      <p:sp>
        <p:nvSpPr>
          <p:cNvPr id="5" name="Rectangle 4"/>
          <p:cNvSpPr/>
          <p:nvPr/>
        </p:nvSpPr>
        <p:spPr>
          <a:xfrm>
            <a:off x="611085" y="6332714"/>
            <a:ext cx="10834255" cy="369332"/>
          </a:xfrm>
          <a:prstGeom prst="rect">
            <a:avLst/>
          </a:prstGeom>
        </p:spPr>
        <p:txBody>
          <a:bodyPr wrap="square">
            <a:spAutoFit/>
          </a:bodyPr>
          <a:lstStyle/>
          <a:p>
            <a:r>
              <a:rPr lang="en-US" dirty="0" smtClean="0"/>
              <a:t>Please review the next few slides to show you the top features compared from Gradebook to </a:t>
            </a:r>
            <a:r>
              <a:rPr lang="en-US" dirty="0" err="1" smtClean="0"/>
              <a:t>PowerTeacher</a:t>
            </a:r>
            <a:r>
              <a:rPr lang="en-US" dirty="0" smtClean="0"/>
              <a:t> Pro. </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871" y="1039092"/>
            <a:ext cx="11350685" cy="5293622"/>
          </a:xfrm>
        </p:spPr>
      </p:pic>
    </p:spTree>
    <p:extLst>
      <p:ext uri="{BB962C8B-B14F-4D97-AF65-F5344CB8AC3E}">
        <p14:creationId xmlns:p14="http://schemas.microsoft.com/office/powerpoint/2010/main" val="3023817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35542" y="251509"/>
            <a:ext cx="8534400" cy="1009256"/>
          </a:xfrm>
        </p:spPr>
        <p:txBody>
          <a:bodyPr/>
          <a:lstStyle/>
          <a:p>
            <a:r>
              <a:rPr lang="en-US" b="1" dirty="0" smtClean="0"/>
              <a:t>Key PowerTeacher Pro Features</a:t>
            </a:r>
            <a:endParaRPr lang="en-US" b="1" dirty="0"/>
          </a:p>
        </p:txBody>
      </p:sp>
      <p:sp>
        <p:nvSpPr>
          <p:cNvPr id="4" name="Rectangle 3"/>
          <p:cNvSpPr/>
          <p:nvPr/>
        </p:nvSpPr>
        <p:spPr>
          <a:xfrm>
            <a:off x="678873" y="1385455"/>
            <a:ext cx="11236036" cy="4247317"/>
          </a:xfrm>
          <a:prstGeom prst="rect">
            <a:avLst/>
          </a:prstGeom>
        </p:spPr>
        <p:txBody>
          <a:bodyPr wrap="square">
            <a:spAutoFit/>
          </a:bodyPr>
          <a:lstStyle/>
          <a:p>
            <a:pPr marL="285750" indent="-285750">
              <a:buFont typeface="Arial" panose="020B0604020202020204" pitchFamily="34" charset="0"/>
              <a:buChar char="•"/>
            </a:pPr>
            <a:r>
              <a:rPr lang="en-US" sz="2800" b="1" dirty="0" smtClean="0"/>
              <a:t>Easy and Fast </a:t>
            </a:r>
            <a:r>
              <a:rPr lang="en-US" sz="2800" b="1" dirty="0" smtClean="0"/>
              <a:t>Web Based Access</a:t>
            </a:r>
            <a:endParaRPr lang="en-US" sz="2800" b="1" dirty="0" smtClean="0"/>
          </a:p>
          <a:p>
            <a:pPr marL="285750" indent="-285750">
              <a:buFont typeface="Arial" panose="020B0604020202020204" pitchFamily="34" charset="0"/>
              <a:buChar char="•"/>
            </a:pPr>
            <a:r>
              <a:rPr lang="en-US" sz="2800" b="1" dirty="0" smtClean="0"/>
              <a:t>New easy to use and interactive design</a:t>
            </a:r>
          </a:p>
          <a:p>
            <a:pPr marL="285750" indent="-285750">
              <a:buFont typeface="Arial" panose="020B0604020202020204" pitchFamily="34" charset="0"/>
              <a:buChar char="•"/>
            </a:pPr>
            <a:r>
              <a:rPr lang="en-US" sz="2800" b="1" dirty="0" smtClean="0"/>
              <a:t>Assignments can now be created and assigned for individual students</a:t>
            </a:r>
          </a:p>
          <a:p>
            <a:pPr marL="285750" indent="-285750">
              <a:buFont typeface="Arial" panose="020B0604020202020204" pitchFamily="34" charset="0"/>
              <a:buChar char="•"/>
            </a:pPr>
            <a:r>
              <a:rPr lang="en-US" sz="2800" b="1" dirty="0" smtClean="0"/>
              <a:t>Ease of access to all assignments</a:t>
            </a:r>
          </a:p>
          <a:p>
            <a:pPr marL="285750" indent="-285750">
              <a:buFont typeface="Arial" panose="020B0604020202020204" pitchFamily="34" charset="0"/>
              <a:buChar char="•"/>
            </a:pPr>
            <a:r>
              <a:rPr lang="en-US" sz="2800" b="1" dirty="0" smtClean="0"/>
              <a:t>Student roster reports easily customizable with additional information</a:t>
            </a:r>
          </a:p>
          <a:p>
            <a:pPr marL="285750" indent="-285750">
              <a:buFont typeface="Arial" panose="020B0604020202020204" pitchFamily="34" charset="0"/>
              <a:buChar char="•"/>
            </a:pPr>
            <a:r>
              <a:rPr lang="en-US" sz="2800" b="1" dirty="0" smtClean="0"/>
              <a:t>Easy </a:t>
            </a:r>
            <a:r>
              <a:rPr lang="en-US" sz="2800" b="1" dirty="0" smtClean="0"/>
              <a:t>to use keypad for grade entry</a:t>
            </a:r>
          </a:p>
          <a:p>
            <a:pPr marL="285750" indent="-285750">
              <a:buFont typeface="Arial" panose="020B0604020202020204" pitchFamily="34" charset="0"/>
              <a:buChar char="•"/>
            </a:pPr>
            <a:r>
              <a:rPr lang="en-US" sz="2800" b="1" dirty="0" smtClean="0"/>
              <a:t>New and easy to use score flags for “Absent” or “Incomplete” </a:t>
            </a:r>
            <a:endParaRPr lang="en-US" sz="2800" b="1" dirty="0" smtClean="0"/>
          </a:p>
          <a:p>
            <a:pPr marL="285750" indent="-285750">
              <a:buFont typeface="Arial" panose="020B0604020202020204" pitchFamily="34" charset="0"/>
              <a:buChar char="•"/>
            </a:pPr>
            <a:r>
              <a:rPr lang="en-US" sz="2800" b="1" dirty="0"/>
              <a:t>Graphic analysis of </a:t>
            </a:r>
            <a:r>
              <a:rPr lang="en-US" sz="2800" b="1" dirty="0" smtClean="0"/>
              <a:t>grades </a:t>
            </a:r>
            <a:r>
              <a:rPr lang="en-US" sz="2800" b="1" dirty="0" smtClean="0"/>
              <a:t>with </a:t>
            </a:r>
            <a:r>
              <a:rPr lang="en-US" sz="2800" b="1" dirty="0" err="1" smtClean="0"/>
              <a:t>coloured</a:t>
            </a:r>
            <a:r>
              <a:rPr lang="en-US" sz="2800" b="1" dirty="0" smtClean="0"/>
              <a:t> visuals</a:t>
            </a:r>
          </a:p>
          <a:p>
            <a:endParaRPr lang="en-US" dirty="0"/>
          </a:p>
        </p:txBody>
      </p:sp>
    </p:spTree>
    <p:extLst>
      <p:ext uri="{BB962C8B-B14F-4D97-AF65-F5344CB8AC3E}">
        <p14:creationId xmlns:p14="http://schemas.microsoft.com/office/powerpoint/2010/main" val="3043997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58770" y="336438"/>
            <a:ext cx="8534400" cy="734374"/>
          </a:xfrm>
        </p:spPr>
        <p:txBody>
          <a:bodyPr>
            <a:normAutofit/>
          </a:bodyPr>
          <a:lstStyle/>
          <a:p>
            <a:r>
              <a:rPr lang="en-US" sz="2800" b="1" dirty="0" smtClean="0"/>
              <a:t>Launching </a:t>
            </a:r>
            <a:r>
              <a:rPr lang="en-US" sz="2800" b="1" dirty="0" err="1" smtClean="0"/>
              <a:t>PowerTeacher</a:t>
            </a:r>
            <a:r>
              <a:rPr lang="en-US" sz="2800" b="1" dirty="0" smtClean="0"/>
              <a:t> Pro is easy…</a:t>
            </a:r>
            <a:endParaRPr lang="en-US" sz="2800" b="1" dirty="0"/>
          </a:p>
        </p:txBody>
      </p:sp>
      <p:sp>
        <p:nvSpPr>
          <p:cNvPr id="5" name="Rectangle 4"/>
          <p:cNvSpPr/>
          <p:nvPr/>
        </p:nvSpPr>
        <p:spPr>
          <a:xfrm>
            <a:off x="239815" y="716428"/>
            <a:ext cx="1976912" cy="6463308"/>
          </a:xfrm>
          <a:prstGeom prst="rect">
            <a:avLst/>
          </a:prstGeom>
        </p:spPr>
        <p:txBody>
          <a:bodyPr wrap="square">
            <a:spAutoFit/>
          </a:bodyPr>
          <a:lstStyle/>
          <a:p>
            <a:r>
              <a:rPr lang="en-US" b="1" dirty="0" smtClean="0">
                <a:solidFill>
                  <a:srgbClr val="FF0000"/>
                </a:solidFill>
              </a:rPr>
              <a:t>NEW </a:t>
            </a:r>
            <a:r>
              <a:rPr lang="en-US" b="1" dirty="0" smtClean="0"/>
              <a:t>to</a:t>
            </a:r>
            <a:r>
              <a:rPr lang="en-US" b="1" dirty="0" smtClean="0">
                <a:solidFill>
                  <a:srgbClr val="FF0000"/>
                </a:solidFill>
              </a:rPr>
              <a:t> </a:t>
            </a:r>
            <a:r>
              <a:rPr lang="en-US" b="1" dirty="0" smtClean="0"/>
              <a:t>PowerTeacher </a:t>
            </a:r>
            <a:r>
              <a:rPr lang="en-US" b="1" dirty="0"/>
              <a:t>Pro is </a:t>
            </a:r>
            <a:r>
              <a:rPr lang="en-US" b="1" dirty="0" smtClean="0"/>
              <a:t>the seamless integration </a:t>
            </a:r>
            <a:r>
              <a:rPr lang="en-US" b="1" dirty="0" smtClean="0"/>
              <a:t>with PowerTeacher </a:t>
            </a:r>
            <a:r>
              <a:rPr lang="en-US" b="1" dirty="0" smtClean="0"/>
              <a:t> so your gradebook opens </a:t>
            </a:r>
            <a:r>
              <a:rPr lang="en-US" b="1" dirty="0" smtClean="0"/>
              <a:t>in seconds. </a:t>
            </a:r>
          </a:p>
          <a:p>
            <a:endParaRPr lang="en-US" b="1" dirty="0" smtClean="0"/>
          </a:p>
          <a:p>
            <a:r>
              <a:rPr lang="en-US" b="1" dirty="0" smtClean="0"/>
              <a:t>Gone </a:t>
            </a:r>
            <a:r>
              <a:rPr lang="en-US" b="1" dirty="0"/>
              <a:t>are the </a:t>
            </a:r>
            <a:r>
              <a:rPr lang="en-US" b="1" dirty="0" smtClean="0"/>
              <a:t>need for a </a:t>
            </a:r>
            <a:r>
              <a:rPr lang="en-US" b="1" dirty="0"/>
              <a:t>second </a:t>
            </a:r>
            <a:r>
              <a:rPr lang="en-US" b="1" dirty="0" smtClean="0"/>
              <a:t>Java Gradebook </a:t>
            </a:r>
            <a:r>
              <a:rPr lang="en-US" b="1" dirty="0"/>
              <a:t>application being </a:t>
            </a:r>
            <a:r>
              <a:rPr lang="en-US" b="1" dirty="0" smtClean="0"/>
              <a:t>launched.</a:t>
            </a:r>
          </a:p>
          <a:p>
            <a:endParaRPr lang="en-US" b="1" dirty="0"/>
          </a:p>
          <a:p>
            <a:endParaRPr lang="en-US" b="1" dirty="0" smtClean="0"/>
          </a:p>
          <a:p>
            <a:endParaRPr lang="en-US" b="1" dirty="0"/>
          </a:p>
          <a:p>
            <a:r>
              <a:rPr lang="en-US" b="1" dirty="0" smtClean="0"/>
              <a:t>PT </a:t>
            </a:r>
            <a:r>
              <a:rPr lang="en-US" b="1" dirty="0" smtClean="0"/>
              <a:t>Gradebook is still available for your reference  to previous years data in Read Only </a:t>
            </a:r>
          </a:p>
          <a:p>
            <a:endParaRPr lang="en-US" dirty="0"/>
          </a:p>
          <a:p>
            <a:endParaRPr lang="en-US" dirty="0"/>
          </a:p>
        </p:txBody>
      </p:sp>
      <p:pic>
        <p:nvPicPr>
          <p:cNvPr id="6" name="Picture 5"/>
          <p:cNvPicPr>
            <a:picLocks noChangeAspect="1"/>
          </p:cNvPicPr>
          <p:nvPr/>
        </p:nvPicPr>
        <p:blipFill>
          <a:blip r:embed="rId2"/>
          <a:stretch>
            <a:fillRect/>
          </a:stretch>
        </p:blipFill>
        <p:spPr>
          <a:xfrm>
            <a:off x="2459421" y="1162727"/>
            <a:ext cx="8939048" cy="5570710"/>
          </a:xfrm>
          <a:prstGeom prst="rect">
            <a:avLst/>
          </a:prstGeom>
        </p:spPr>
      </p:pic>
      <p:cxnSp>
        <p:nvCxnSpPr>
          <p:cNvPr id="10" name="Straight Arrow Connector 9"/>
          <p:cNvCxnSpPr/>
          <p:nvPr/>
        </p:nvCxnSpPr>
        <p:spPr>
          <a:xfrm>
            <a:off x="2168474" y="5938345"/>
            <a:ext cx="960437" cy="78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129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63316" y="1"/>
            <a:ext cx="8532812" cy="833280"/>
          </a:xfrm>
        </p:spPr>
        <p:txBody>
          <a:bodyPr>
            <a:normAutofit/>
          </a:bodyPr>
          <a:lstStyle/>
          <a:p>
            <a:pPr algn="ctr"/>
            <a:r>
              <a:rPr lang="en-US" sz="2800" b="1" dirty="0" smtClean="0"/>
              <a:t>Accessing your Classes</a:t>
            </a:r>
            <a:endParaRPr lang="en-US" sz="2800" b="1" dirty="0"/>
          </a:p>
        </p:txBody>
      </p:sp>
      <p:sp>
        <p:nvSpPr>
          <p:cNvPr id="6" name="Rectangle 5"/>
          <p:cNvSpPr/>
          <p:nvPr/>
        </p:nvSpPr>
        <p:spPr>
          <a:xfrm>
            <a:off x="288062" y="833281"/>
            <a:ext cx="3535075" cy="646331"/>
          </a:xfrm>
          <a:prstGeom prst="rect">
            <a:avLst/>
          </a:prstGeom>
        </p:spPr>
        <p:txBody>
          <a:bodyPr wrap="square">
            <a:spAutoFit/>
          </a:bodyPr>
          <a:lstStyle/>
          <a:p>
            <a:r>
              <a:rPr lang="en-US" b="1" dirty="0" smtClean="0"/>
              <a:t>In PT Gradebook you saw them in the upper left of your screen</a:t>
            </a:r>
            <a:endParaRPr lang="en-US" b="1" dirty="0"/>
          </a:p>
        </p:txBody>
      </p:sp>
      <p:sp>
        <p:nvSpPr>
          <p:cNvPr id="7" name="Rectangle 6"/>
          <p:cNvSpPr/>
          <p:nvPr/>
        </p:nvSpPr>
        <p:spPr>
          <a:xfrm>
            <a:off x="5300940" y="833281"/>
            <a:ext cx="6404957" cy="1200329"/>
          </a:xfrm>
          <a:prstGeom prst="rect">
            <a:avLst/>
          </a:prstGeom>
        </p:spPr>
        <p:txBody>
          <a:bodyPr wrap="square">
            <a:spAutoFit/>
          </a:bodyPr>
          <a:lstStyle/>
          <a:p>
            <a:r>
              <a:rPr lang="en-US" b="1" dirty="0" smtClean="0"/>
              <a:t>In PowerTeacher Pro assessing your classes is as easy as 1,2, 3</a:t>
            </a:r>
          </a:p>
          <a:p>
            <a:pPr marL="342900" indent="-342900">
              <a:buAutoNum type="arabicPeriod"/>
            </a:pPr>
            <a:r>
              <a:rPr lang="en-US" b="1" dirty="0" smtClean="0"/>
              <a:t>Click on the classes drop down menu</a:t>
            </a:r>
            <a:endParaRPr lang="en-US" b="1" dirty="0"/>
          </a:p>
          <a:p>
            <a:pPr marL="342900" indent="-342900">
              <a:buAutoNum type="arabicPeriod"/>
            </a:pPr>
            <a:r>
              <a:rPr lang="en-US" b="1" dirty="0" smtClean="0"/>
              <a:t> Select the appropriate term and year </a:t>
            </a:r>
          </a:p>
          <a:p>
            <a:pPr marL="342900" indent="-342900">
              <a:buAutoNum type="arabicPeriod"/>
            </a:pPr>
            <a:r>
              <a:rPr lang="en-US" b="1" dirty="0" smtClean="0"/>
              <a:t>Select the class</a:t>
            </a:r>
            <a:endParaRPr lang="en-US" b="1" dirty="0"/>
          </a:p>
        </p:txBody>
      </p:sp>
      <p:pic>
        <p:nvPicPr>
          <p:cNvPr id="8" name="Picture 7"/>
          <p:cNvPicPr>
            <a:picLocks noChangeAspect="1"/>
          </p:cNvPicPr>
          <p:nvPr/>
        </p:nvPicPr>
        <p:blipFill>
          <a:blip r:embed="rId2"/>
          <a:stretch>
            <a:fillRect/>
          </a:stretch>
        </p:blipFill>
        <p:spPr>
          <a:xfrm>
            <a:off x="243509" y="1571945"/>
            <a:ext cx="3886537" cy="5082980"/>
          </a:xfrm>
          <a:prstGeom prst="rect">
            <a:avLst/>
          </a:prstGeom>
        </p:spPr>
      </p:pic>
      <p:pic>
        <p:nvPicPr>
          <p:cNvPr id="14" name="Picture 13"/>
          <p:cNvPicPr>
            <a:picLocks noChangeAspect="1"/>
          </p:cNvPicPr>
          <p:nvPr/>
        </p:nvPicPr>
        <p:blipFill>
          <a:blip r:embed="rId3"/>
          <a:stretch>
            <a:fillRect/>
          </a:stretch>
        </p:blipFill>
        <p:spPr>
          <a:xfrm>
            <a:off x="4385056" y="2383545"/>
            <a:ext cx="7742591" cy="3459780"/>
          </a:xfrm>
          <a:prstGeom prst="rect">
            <a:avLst/>
          </a:prstGeom>
        </p:spPr>
      </p:pic>
    </p:spTree>
    <p:extLst>
      <p:ext uri="{BB962C8B-B14F-4D97-AF65-F5344CB8AC3E}">
        <p14:creationId xmlns:p14="http://schemas.microsoft.com/office/powerpoint/2010/main" val="2073199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31273" y="1"/>
            <a:ext cx="8534400" cy="953814"/>
          </a:xfrm>
        </p:spPr>
        <p:txBody>
          <a:bodyPr>
            <a:normAutofit/>
          </a:bodyPr>
          <a:lstStyle/>
          <a:p>
            <a:r>
              <a:rPr lang="en-US" sz="2800" b="1" dirty="0" smtClean="0"/>
              <a:t>Accessing and Creating Categories</a:t>
            </a:r>
            <a:endParaRPr lang="en-US" sz="2800" b="1" dirty="0"/>
          </a:p>
        </p:txBody>
      </p:sp>
      <p:sp>
        <p:nvSpPr>
          <p:cNvPr id="6" name="Rectangle 5"/>
          <p:cNvSpPr/>
          <p:nvPr/>
        </p:nvSpPr>
        <p:spPr>
          <a:xfrm>
            <a:off x="3961410" y="773879"/>
            <a:ext cx="7565554" cy="923330"/>
          </a:xfrm>
          <a:prstGeom prst="rect">
            <a:avLst/>
          </a:prstGeom>
        </p:spPr>
        <p:txBody>
          <a:bodyPr wrap="square">
            <a:spAutoFit/>
          </a:bodyPr>
          <a:lstStyle/>
          <a:p>
            <a:r>
              <a:rPr lang="en-US" b="1" u="sng" dirty="0" smtClean="0"/>
              <a:t>In PowerTeacher Pro </a:t>
            </a:r>
            <a:r>
              <a:rPr lang="en-US" b="1" dirty="0" smtClean="0"/>
              <a:t>creating or accessing your categories is as simple as clicking on the “+Create” button in the upper right and then clicking on Category. </a:t>
            </a:r>
            <a:endParaRPr lang="en-US" b="1" dirty="0"/>
          </a:p>
        </p:txBody>
      </p:sp>
      <p:sp>
        <p:nvSpPr>
          <p:cNvPr id="7" name="Rectangle 6"/>
          <p:cNvSpPr/>
          <p:nvPr/>
        </p:nvSpPr>
        <p:spPr>
          <a:xfrm>
            <a:off x="279633" y="932862"/>
            <a:ext cx="3255578" cy="1477328"/>
          </a:xfrm>
          <a:prstGeom prst="rect">
            <a:avLst/>
          </a:prstGeom>
        </p:spPr>
        <p:txBody>
          <a:bodyPr wrap="square">
            <a:spAutoFit/>
          </a:bodyPr>
          <a:lstStyle/>
          <a:p>
            <a:r>
              <a:rPr lang="en-US" b="1" u="sng" dirty="0" smtClean="0"/>
              <a:t>In Gradebook </a:t>
            </a:r>
            <a:r>
              <a:rPr lang="en-US" b="1" dirty="0" smtClean="0"/>
              <a:t>you accessed categories by clicking on them in the lower left. You also created new categories by clicking on the “+” button.</a:t>
            </a:r>
            <a:endParaRPr lang="en-US" b="1" dirty="0"/>
          </a:p>
        </p:txBody>
      </p:sp>
      <p:pic>
        <p:nvPicPr>
          <p:cNvPr id="10" name="Picture 9"/>
          <p:cNvPicPr>
            <a:picLocks noChangeAspect="1"/>
          </p:cNvPicPr>
          <p:nvPr/>
        </p:nvPicPr>
        <p:blipFill>
          <a:blip r:embed="rId2"/>
          <a:stretch>
            <a:fillRect/>
          </a:stretch>
        </p:blipFill>
        <p:spPr>
          <a:xfrm>
            <a:off x="200806" y="2410190"/>
            <a:ext cx="3038580" cy="4250501"/>
          </a:xfrm>
          <a:prstGeom prst="rect">
            <a:avLst/>
          </a:prstGeom>
        </p:spPr>
      </p:pic>
      <p:pic>
        <p:nvPicPr>
          <p:cNvPr id="15" name="Picture 14"/>
          <p:cNvPicPr>
            <a:picLocks noChangeAspect="1"/>
          </p:cNvPicPr>
          <p:nvPr/>
        </p:nvPicPr>
        <p:blipFill>
          <a:blip r:embed="rId3"/>
          <a:stretch>
            <a:fillRect/>
          </a:stretch>
        </p:blipFill>
        <p:spPr>
          <a:xfrm>
            <a:off x="3961409" y="1727693"/>
            <a:ext cx="7742591" cy="1325995"/>
          </a:xfrm>
          <a:prstGeom prst="rect">
            <a:avLst/>
          </a:prstGeom>
        </p:spPr>
      </p:pic>
      <p:sp>
        <p:nvSpPr>
          <p:cNvPr id="16" name="TextBox 15"/>
          <p:cNvSpPr txBox="1"/>
          <p:nvPr/>
        </p:nvSpPr>
        <p:spPr>
          <a:xfrm>
            <a:off x="3594538" y="2924503"/>
            <a:ext cx="3263890" cy="3970318"/>
          </a:xfrm>
          <a:prstGeom prst="rect">
            <a:avLst/>
          </a:prstGeom>
          <a:noFill/>
        </p:spPr>
        <p:txBody>
          <a:bodyPr wrap="square" rtlCol="0">
            <a:spAutoFit/>
          </a:bodyPr>
          <a:lstStyle/>
          <a:p>
            <a:endParaRPr lang="en-US" b="1" dirty="0" smtClean="0"/>
          </a:p>
          <a:p>
            <a:r>
              <a:rPr lang="en-US" b="1" dirty="0" smtClean="0"/>
              <a:t>From </a:t>
            </a:r>
            <a:r>
              <a:rPr lang="en-US" b="1" dirty="0"/>
              <a:t>here you can create new categories as needed or see all your categories by clicking “VIEW ALL”.  </a:t>
            </a:r>
            <a:r>
              <a:rPr lang="en-US" b="1" dirty="0" smtClean="0"/>
              <a:t/>
            </a:r>
            <a:br>
              <a:rPr lang="en-US" b="1" dirty="0" smtClean="0"/>
            </a:br>
            <a:r>
              <a:rPr lang="en-US" b="1" dirty="0" smtClean="0"/>
              <a:t/>
            </a:r>
            <a:br>
              <a:rPr lang="en-US" b="1" dirty="0" smtClean="0"/>
            </a:br>
            <a:r>
              <a:rPr lang="en-US" b="1" dirty="0" smtClean="0"/>
              <a:t>A</a:t>
            </a:r>
            <a:r>
              <a:rPr lang="en-US" b="1" dirty="0" smtClean="0">
                <a:solidFill>
                  <a:srgbClr val="FF0000"/>
                </a:solidFill>
              </a:rPr>
              <a:t> </a:t>
            </a:r>
            <a:r>
              <a:rPr lang="en-US" b="1" dirty="0">
                <a:solidFill>
                  <a:srgbClr val="FF0000"/>
                </a:solidFill>
              </a:rPr>
              <a:t>NEW </a:t>
            </a:r>
            <a:r>
              <a:rPr lang="en-US" b="1" dirty="0"/>
              <a:t>feature in PowerTeacher Pro is that you can now make inactive categories you no longer need, eliminating the long list of categories you may have once had. </a:t>
            </a:r>
          </a:p>
          <a:p>
            <a:endParaRPr lang="en-US" dirty="0"/>
          </a:p>
        </p:txBody>
      </p:sp>
      <p:pic>
        <p:nvPicPr>
          <p:cNvPr id="17" name="Picture 16"/>
          <p:cNvPicPr>
            <a:picLocks noChangeAspect="1"/>
          </p:cNvPicPr>
          <p:nvPr/>
        </p:nvPicPr>
        <p:blipFill>
          <a:blip r:embed="rId4"/>
          <a:stretch>
            <a:fillRect/>
          </a:stretch>
        </p:blipFill>
        <p:spPr>
          <a:xfrm>
            <a:off x="6858428" y="3057256"/>
            <a:ext cx="4944860" cy="3603435"/>
          </a:xfrm>
          <a:prstGeom prst="rect">
            <a:avLst/>
          </a:prstGeom>
        </p:spPr>
      </p:pic>
    </p:spTree>
    <p:extLst>
      <p:ext uri="{BB962C8B-B14F-4D97-AF65-F5344CB8AC3E}">
        <p14:creationId xmlns:p14="http://schemas.microsoft.com/office/powerpoint/2010/main" val="1239279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7823" y="-168889"/>
            <a:ext cx="8534400" cy="827915"/>
          </a:xfrm>
        </p:spPr>
        <p:txBody>
          <a:bodyPr>
            <a:normAutofit/>
          </a:bodyPr>
          <a:lstStyle/>
          <a:p>
            <a:r>
              <a:rPr lang="en-US" sz="2800" b="1" dirty="0" smtClean="0"/>
              <a:t>Creating New Assignments</a:t>
            </a:r>
            <a:endParaRPr lang="en-US" sz="2800" b="1" dirty="0"/>
          </a:p>
        </p:txBody>
      </p:sp>
      <p:sp>
        <p:nvSpPr>
          <p:cNvPr id="6" name="Rectangle 5"/>
          <p:cNvSpPr/>
          <p:nvPr/>
        </p:nvSpPr>
        <p:spPr>
          <a:xfrm>
            <a:off x="5665830" y="828732"/>
            <a:ext cx="6526170" cy="646331"/>
          </a:xfrm>
          <a:prstGeom prst="rect">
            <a:avLst/>
          </a:prstGeom>
        </p:spPr>
        <p:txBody>
          <a:bodyPr wrap="square">
            <a:spAutoFit/>
          </a:bodyPr>
          <a:lstStyle/>
          <a:p>
            <a:r>
              <a:rPr lang="en-US" b="1" u="sng" dirty="0" smtClean="0"/>
              <a:t>In PowerTeacher Pro </a:t>
            </a:r>
            <a:r>
              <a:rPr lang="en-US" b="1" dirty="0" smtClean="0"/>
              <a:t>to create an assignment click on the “+Create” button in the upper right and select Assignment</a:t>
            </a:r>
            <a:endParaRPr lang="en-US" b="1" dirty="0"/>
          </a:p>
        </p:txBody>
      </p:sp>
      <p:sp>
        <p:nvSpPr>
          <p:cNvPr id="7" name="Rectangle 6"/>
          <p:cNvSpPr/>
          <p:nvPr/>
        </p:nvSpPr>
        <p:spPr>
          <a:xfrm>
            <a:off x="125515" y="828732"/>
            <a:ext cx="5240569" cy="1754326"/>
          </a:xfrm>
          <a:prstGeom prst="rect">
            <a:avLst/>
          </a:prstGeom>
        </p:spPr>
        <p:txBody>
          <a:bodyPr wrap="square">
            <a:spAutoFit/>
          </a:bodyPr>
          <a:lstStyle/>
          <a:p>
            <a:r>
              <a:rPr lang="en-US" b="1" u="sng" dirty="0" smtClean="0"/>
              <a:t>In Gradebook </a:t>
            </a:r>
            <a:r>
              <a:rPr lang="en-US" b="1" dirty="0" smtClean="0"/>
              <a:t>you choose the Assignments tab and then clicked on the “+” button and created the new assignment with the data you required filling in the Name, Category, Points as required and added standards and outcomes as necessary (K-8 teachers) </a:t>
            </a:r>
            <a:endParaRPr lang="en-US" b="1" dirty="0"/>
          </a:p>
        </p:txBody>
      </p:sp>
      <p:pic>
        <p:nvPicPr>
          <p:cNvPr id="8" name="Picture 7"/>
          <p:cNvPicPr>
            <a:picLocks noChangeAspect="1"/>
          </p:cNvPicPr>
          <p:nvPr/>
        </p:nvPicPr>
        <p:blipFill>
          <a:blip r:embed="rId2"/>
          <a:stretch>
            <a:fillRect/>
          </a:stretch>
        </p:blipFill>
        <p:spPr>
          <a:xfrm>
            <a:off x="161211" y="2752764"/>
            <a:ext cx="5169176" cy="3913752"/>
          </a:xfrm>
          <a:prstGeom prst="rect">
            <a:avLst/>
          </a:prstGeom>
        </p:spPr>
      </p:pic>
      <p:pic>
        <p:nvPicPr>
          <p:cNvPr id="10" name="Picture 9"/>
          <p:cNvPicPr>
            <a:picLocks noChangeAspect="1"/>
          </p:cNvPicPr>
          <p:nvPr/>
        </p:nvPicPr>
        <p:blipFill>
          <a:blip r:embed="rId3"/>
          <a:stretch>
            <a:fillRect/>
          </a:stretch>
        </p:blipFill>
        <p:spPr>
          <a:xfrm>
            <a:off x="5774524" y="1479206"/>
            <a:ext cx="6160475" cy="1055042"/>
          </a:xfrm>
          <a:prstGeom prst="rect">
            <a:avLst/>
          </a:prstGeom>
        </p:spPr>
      </p:pic>
      <p:sp>
        <p:nvSpPr>
          <p:cNvPr id="12" name="TextBox 11"/>
          <p:cNvSpPr txBox="1"/>
          <p:nvPr/>
        </p:nvSpPr>
        <p:spPr>
          <a:xfrm>
            <a:off x="9461499" y="3303495"/>
            <a:ext cx="2766198" cy="2862322"/>
          </a:xfrm>
          <a:prstGeom prst="rect">
            <a:avLst/>
          </a:prstGeom>
          <a:noFill/>
        </p:spPr>
        <p:txBody>
          <a:bodyPr wrap="square" rtlCol="0">
            <a:spAutoFit/>
          </a:bodyPr>
          <a:lstStyle/>
          <a:p>
            <a:r>
              <a:rPr lang="en-US" dirty="0" smtClean="0"/>
              <a:t/>
            </a:r>
            <a:br>
              <a:rPr lang="en-US" dirty="0" smtClean="0"/>
            </a:br>
            <a:r>
              <a:rPr lang="en-US" b="1" dirty="0" smtClean="0">
                <a:solidFill>
                  <a:srgbClr val="FF0000"/>
                </a:solidFill>
              </a:rPr>
              <a:t>NEW </a:t>
            </a:r>
            <a:r>
              <a:rPr lang="en-US" b="1" dirty="0" smtClean="0">
                <a:solidFill>
                  <a:srgbClr val="FF0000"/>
                </a:solidFill>
              </a:rPr>
              <a:t>FEATURE </a:t>
            </a:r>
            <a:r>
              <a:rPr lang="en-US" b="1" dirty="0" smtClean="0"/>
              <a:t>You can </a:t>
            </a:r>
            <a:r>
              <a:rPr lang="en-US" b="1" dirty="0"/>
              <a:t>create assignments and assign them to specific students or groups of students by clicking on the “Students</a:t>
            </a:r>
            <a:r>
              <a:rPr lang="en-US" b="1" dirty="0" smtClean="0"/>
              <a:t>” Tab.  You can also assign to multiple classes without needing to copy.  </a:t>
            </a:r>
            <a:endParaRPr lang="en-US" b="1" dirty="0"/>
          </a:p>
        </p:txBody>
      </p:sp>
      <p:pic>
        <p:nvPicPr>
          <p:cNvPr id="14" name="Picture 13"/>
          <p:cNvPicPr>
            <a:picLocks noChangeAspect="1"/>
          </p:cNvPicPr>
          <p:nvPr/>
        </p:nvPicPr>
        <p:blipFill>
          <a:blip r:embed="rId4"/>
          <a:stretch>
            <a:fillRect/>
          </a:stretch>
        </p:blipFill>
        <p:spPr>
          <a:xfrm>
            <a:off x="5639741" y="3445519"/>
            <a:ext cx="3821758" cy="3075901"/>
          </a:xfrm>
          <a:prstGeom prst="rect">
            <a:avLst/>
          </a:prstGeom>
        </p:spPr>
      </p:pic>
      <p:sp>
        <p:nvSpPr>
          <p:cNvPr id="3" name="TextBox 2"/>
          <p:cNvSpPr txBox="1"/>
          <p:nvPr/>
        </p:nvSpPr>
        <p:spPr>
          <a:xfrm>
            <a:off x="5774524" y="2522189"/>
            <a:ext cx="6561867" cy="923330"/>
          </a:xfrm>
          <a:prstGeom prst="rect">
            <a:avLst/>
          </a:prstGeom>
          <a:noFill/>
        </p:spPr>
        <p:txBody>
          <a:bodyPr wrap="square" rtlCol="0">
            <a:spAutoFit/>
          </a:bodyPr>
          <a:lstStyle/>
          <a:p>
            <a:r>
              <a:rPr lang="en-US" b="1" dirty="0"/>
              <a:t>Fill in the necessary data including the Name, Category, Score Type and Value, Count in Final Grade and You can still add Standards GCOs and SCOs</a:t>
            </a:r>
          </a:p>
        </p:txBody>
      </p:sp>
    </p:spTree>
    <p:extLst>
      <p:ext uri="{BB962C8B-B14F-4D97-AF65-F5344CB8AC3E}">
        <p14:creationId xmlns:p14="http://schemas.microsoft.com/office/powerpoint/2010/main" val="2410029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50486" y="95807"/>
            <a:ext cx="8534400" cy="596258"/>
          </a:xfrm>
        </p:spPr>
        <p:txBody>
          <a:bodyPr>
            <a:normAutofit/>
          </a:bodyPr>
          <a:lstStyle/>
          <a:p>
            <a:r>
              <a:rPr lang="en-US" sz="2800" b="1" dirty="0" smtClean="0"/>
              <a:t>Viewing Assignments</a:t>
            </a:r>
            <a:endParaRPr lang="en-US" sz="2800" b="1" dirty="0"/>
          </a:p>
        </p:txBody>
      </p:sp>
      <p:sp>
        <p:nvSpPr>
          <p:cNvPr id="6" name="Rectangle 5"/>
          <p:cNvSpPr/>
          <p:nvPr/>
        </p:nvSpPr>
        <p:spPr>
          <a:xfrm>
            <a:off x="5288789" y="793517"/>
            <a:ext cx="6682631" cy="646331"/>
          </a:xfrm>
          <a:prstGeom prst="rect">
            <a:avLst/>
          </a:prstGeom>
        </p:spPr>
        <p:txBody>
          <a:bodyPr wrap="square">
            <a:spAutoFit/>
          </a:bodyPr>
          <a:lstStyle/>
          <a:p>
            <a:r>
              <a:rPr lang="en-US" b="1" u="sng" dirty="0" smtClean="0"/>
              <a:t>In PowerTeacher Pro </a:t>
            </a:r>
            <a:r>
              <a:rPr lang="en-US" b="1" dirty="0"/>
              <a:t> </a:t>
            </a:r>
            <a:r>
              <a:rPr lang="en-US" b="1" dirty="0" smtClean="0"/>
              <a:t>with the course selected, click on the “A+” grading menu on the left and select “Assignment List”. </a:t>
            </a:r>
            <a:endParaRPr lang="en-US" b="1" dirty="0"/>
          </a:p>
        </p:txBody>
      </p:sp>
      <p:sp>
        <p:nvSpPr>
          <p:cNvPr id="7" name="Rectangle 6"/>
          <p:cNvSpPr/>
          <p:nvPr/>
        </p:nvSpPr>
        <p:spPr>
          <a:xfrm>
            <a:off x="187844" y="793517"/>
            <a:ext cx="4945672" cy="1477328"/>
          </a:xfrm>
          <a:prstGeom prst="rect">
            <a:avLst/>
          </a:prstGeom>
        </p:spPr>
        <p:txBody>
          <a:bodyPr wrap="square">
            <a:spAutoFit/>
          </a:bodyPr>
          <a:lstStyle/>
          <a:p>
            <a:r>
              <a:rPr lang="en-US" b="1" u="sng" dirty="0" smtClean="0"/>
              <a:t>In Gradebook </a:t>
            </a:r>
            <a:r>
              <a:rPr lang="en-US" b="1" dirty="0" smtClean="0"/>
              <a:t>you clicked on the “Assignments” tab to view them. Each assignment was color coded to match its category. You could filter categories by clicking on the category in the lower left and clicking Filter Selected. </a:t>
            </a:r>
            <a:endParaRPr lang="en-US" b="1" dirty="0"/>
          </a:p>
        </p:txBody>
      </p:sp>
      <p:pic>
        <p:nvPicPr>
          <p:cNvPr id="12" name="Picture 11"/>
          <p:cNvPicPr>
            <a:picLocks noChangeAspect="1"/>
          </p:cNvPicPr>
          <p:nvPr/>
        </p:nvPicPr>
        <p:blipFill>
          <a:blip r:embed="rId2"/>
          <a:stretch>
            <a:fillRect/>
          </a:stretch>
        </p:blipFill>
        <p:spPr>
          <a:xfrm>
            <a:off x="273939" y="2728439"/>
            <a:ext cx="4859577" cy="3657599"/>
          </a:xfrm>
          <a:prstGeom prst="rect">
            <a:avLst/>
          </a:prstGeom>
        </p:spPr>
      </p:pic>
      <p:sp>
        <p:nvSpPr>
          <p:cNvPr id="14" name="TextBox 13"/>
          <p:cNvSpPr txBox="1"/>
          <p:nvPr/>
        </p:nvSpPr>
        <p:spPr>
          <a:xfrm>
            <a:off x="5566611" y="4275221"/>
            <a:ext cx="6404809" cy="2862322"/>
          </a:xfrm>
          <a:prstGeom prst="rect">
            <a:avLst/>
          </a:prstGeom>
          <a:noFill/>
        </p:spPr>
        <p:txBody>
          <a:bodyPr wrap="square" rtlCol="0">
            <a:spAutoFit/>
          </a:bodyPr>
          <a:lstStyle/>
          <a:p>
            <a:r>
              <a:rPr lang="en-US" b="1" dirty="0"/>
              <a:t>You will see your entire list as indicated below. You can also filter a certain category be selecting the appropriate filter and clicking “Apply</a:t>
            </a:r>
            <a:r>
              <a:rPr lang="en-US" b="1" dirty="0" smtClean="0"/>
              <a:t>”.</a:t>
            </a:r>
            <a:br>
              <a:rPr lang="en-US" b="1" dirty="0" smtClean="0"/>
            </a:br>
            <a:endParaRPr lang="en-US" b="1" dirty="0"/>
          </a:p>
          <a:p>
            <a:r>
              <a:rPr lang="en-US" b="1" dirty="0"/>
              <a:t>The main assignment page will show you the assignment name, the number of students in the class and how many assignments you have put scores in for the due date and the sore type. You can edit any assignment by clicking on the Edit symbol. </a:t>
            </a:r>
          </a:p>
          <a:p>
            <a:endParaRPr lang="en-US" b="1" dirty="0"/>
          </a:p>
        </p:txBody>
      </p:sp>
      <p:pic>
        <p:nvPicPr>
          <p:cNvPr id="16" name="Picture 15"/>
          <p:cNvPicPr>
            <a:picLocks noChangeAspect="1"/>
          </p:cNvPicPr>
          <p:nvPr/>
        </p:nvPicPr>
        <p:blipFill>
          <a:blip r:embed="rId3"/>
          <a:stretch>
            <a:fillRect/>
          </a:stretch>
        </p:blipFill>
        <p:spPr>
          <a:xfrm>
            <a:off x="5411375" y="1508334"/>
            <a:ext cx="6283319" cy="2440211"/>
          </a:xfrm>
          <a:prstGeom prst="rect">
            <a:avLst/>
          </a:prstGeom>
        </p:spPr>
      </p:pic>
    </p:spTree>
    <p:extLst>
      <p:ext uri="{BB962C8B-B14F-4D97-AF65-F5344CB8AC3E}">
        <p14:creationId xmlns:p14="http://schemas.microsoft.com/office/powerpoint/2010/main" val="14960308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305FD93019C34188761F1A27A5CC95" ma:contentTypeVersion="8" ma:contentTypeDescription="Create a new document." ma:contentTypeScope="" ma:versionID="7829c45cb1c562fa2e3584648a7eb3ee">
  <xsd:schema xmlns:xsd="http://www.w3.org/2001/XMLSchema" xmlns:xs="http://www.w3.org/2001/XMLSchema" xmlns:p="http://schemas.microsoft.com/office/2006/metadata/properties" xmlns:ns1="http://schemas.microsoft.com/sharepoint/v3" xmlns:ns2="42e71aad-90b9-4002-a406-8e5d5f6b04f4" xmlns:ns3="2b59b3af-8306-4499-acbd-f3cf56406de1" targetNamespace="http://schemas.microsoft.com/office/2006/metadata/properties" ma:root="true" ma:fieldsID="3f4892af04659a0d2d9e84e2b702c6e4" ns1:_="" ns2:_="" ns3:_="">
    <xsd:import namespace="http://schemas.microsoft.com/sharepoint/v3"/>
    <xsd:import namespace="42e71aad-90b9-4002-a406-8e5d5f6b04f4"/>
    <xsd:import namespace="2b59b3af-8306-4499-acbd-f3cf56406de1"/>
    <xsd:element name="properties">
      <xsd:complexType>
        <xsd:sequence>
          <xsd:element name="documentManagement">
            <xsd:complexType>
              <xsd:all>
                <xsd:element ref="ns2:Audience1" minOccurs="0"/>
                <xsd:element ref="ns1:RoutingRuleDescription"/>
                <xsd:element ref="ns2:Content_x0020_Category"/>
                <xsd:element ref="ns3:Time_x0020_Frame" minOccurs="0"/>
                <xsd:element ref="ns3:Sort1" minOccurs="0"/>
                <xsd:element ref="ns3:Sort2" minOccurs="0"/>
                <xsd:element ref="ns3:Task" minOccurs="0"/>
                <xsd:element ref="ns3:Pat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9" ma:displayName="Description" ma:internalName="RoutingRuleDescrip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e71aad-90b9-4002-a406-8e5d5f6b04f4" elementFormDefault="qualified">
    <xsd:import namespace="http://schemas.microsoft.com/office/2006/documentManagement/types"/>
    <xsd:import namespace="http://schemas.microsoft.com/office/infopath/2007/PartnerControls"/>
    <xsd:element name="Audience1" ma:index="8" nillable="true" ma:displayName="Audience" ma:internalName="Audience1" ma:requiredMultiChoice="true">
      <xsd:complexType>
        <xsd:complexContent>
          <xsd:extension base="dms:MultiChoice">
            <xsd:sequence>
              <xsd:element name="Value" maxOccurs="unbounded" minOccurs="0" nillable="true">
                <xsd:simpleType>
                  <xsd:restriction base="dms:Choice">
                    <xsd:enumeration value="All"/>
                    <xsd:enumeration value="PowerSchool Admin"/>
                    <xsd:enumeration value="PowerTeacher"/>
                    <xsd:enumeration value="Parent Student Portal"/>
                  </xsd:restriction>
                </xsd:simpleType>
              </xsd:element>
            </xsd:sequence>
          </xsd:extension>
        </xsd:complexContent>
      </xsd:complexType>
    </xsd:element>
    <xsd:element name="Content_x0020_Category" ma:index="10" ma:displayName="Content Category" ma:format="Dropdown" ma:internalName="Content_x0020_Category">
      <xsd:simpleType>
        <xsd:restriction base="dms:Choice">
          <xsd:enumeration value="Attendance"/>
          <xsd:enumeration value="Communication Tools"/>
          <xsd:enumeration value="Enrolments and Transfers"/>
          <xsd:enumeration value="General PowerSchool Tasks"/>
          <xsd:enumeration value="Gradebook"/>
          <xsd:enumeration value="Incident Management"/>
          <xsd:enumeration value="Personal Learning Plan PLP"/>
          <xsd:enumeration value="PowerSchool Parent and Student Portal"/>
          <xsd:enumeration value="PowerTeacher"/>
          <xsd:enumeration value="Presentations and Communications"/>
          <xsd:enumeration value="PowerTeacher Administrator"/>
          <xsd:enumeration value="Report Cards General"/>
          <xsd:enumeration value="Reporting"/>
          <xsd:enumeration value="Schedule Modifications"/>
          <xsd:enumeration value="Schedule Setup"/>
          <xsd:enumeration value="Searches"/>
        </xsd:restriction>
      </xsd:simpleType>
    </xsd:element>
  </xsd:schema>
  <xsd:schema xmlns:xsd="http://www.w3.org/2001/XMLSchema" xmlns:xs="http://www.w3.org/2001/XMLSchema" xmlns:dms="http://schemas.microsoft.com/office/2006/documentManagement/types" xmlns:pc="http://schemas.microsoft.com/office/infopath/2007/PartnerControls" targetNamespace="2b59b3af-8306-4499-acbd-f3cf56406de1" elementFormDefault="qualified">
    <xsd:import namespace="http://schemas.microsoft.com/office/2006/documentManagement/types"/>
    <xsd:import namespace="http://schemas.microsoft.com/office/infopath/2007/PartnerControls"/>
    <xsd:element name="Time_x0020_Frame" ma:index="11" nillable="true" ma:displayName="Month" ma:internalName="Time_x0020_Frame">
      <xsd:complexType>
        <xsd:complexContent>
          <xsd:extension base="dms:MultiChoice">
            <xsd:sequence>
              <xsd:element name="Value" maxOccurs="unbounded" minOccurs="0" nillable="true">
                <xsd:simpleType>
                  <xsd:restriction base="dms:Choice">
                    <xsd:enumeration value="August"/>
                    <xsd:enumeration value="September"/>
                    <xsd:enumeration value="October"/>
                    <xsd:enumeration value="November"/>
                    <xsd:enumeration value="December"/>
                    <xsd:enumeration value="January"/>
                    <xsd:enumeration value="February"/>
                    <xsd:enumeration value="March"/>
                    <xsd:enumeration value="April"/>
                    <xsd:enumeration value="May"/>
                    <xsd:enumeration value="June"/>
                    <xsd:enumeration value="July"/>
                  </xsd:restriction>
                </xsd:simpleType>
              </xsd:element>
            </xsd:sequence>
          </xsd:extension>
        </xsd:complexContent>
      </xsd:complexType>
    </xsd:element>
    <xsd:element name="Sort1" ma:index="12" nillable="true" ma:displayName="Sort1" ma:default="AA" ma:internalName="Sort1">
      <xsd:complexType>
        <xsd:complexContent>
          <xsd:extension base="dms:MultiChoice">
            <xsd:sequence>
              <xsd:element name="Value" maxOccurs="unbounded" minOccurs="0" nillable="true">
                <xsd:simpleType>
                  <xsd:restriction base="dms:Choice">
                    <xsd:enumeration value="AA"/>
                    <xsd:enumeration value="Teacher"/>
                    <xsd:enumeration value="District"/>
                    <xsd:enumeration value="Other"/>
                  </xsd:restriction>
                </xsd:simpleType>
              </xsd:element>
            </xsd:sequence>
          </xsd:extension>
        </xsd:complexContent>
      </xsd:complexType>
    </xsd:element>
    <xsd:element name="Sort2" ma:index="13" nillable="true" ma:displayName="Sort2" ma:default="K-8" ma:internalName="Sort2">
      <xsd:complexType>
        <xsd:complexContent>
          <xsd:extension base="dms:MultiChoice">
            <xsd:sequence>
              <xsd:element name="Value" maxOccurs="unbounded" minOccurs="0" nillable="true">
                <xsd:simpleType>
                  <xsd:restriction base="dms:Choice">
                    <xsd:enumeration value="K-8"/>
                    <xsd:enumeration value="9-12"/>
                  </xsd:restriction>
                </xsd:simpleType>
              </xsd:element>
            </xsd:sequence>
          </xsd:extension>
        </xsd:complexContent>
      </xsd:complexType>
    </xsd:element>
    <xsd:element name="Task" ma:index="14" nillable="true" ma:displayName="Task" ma:internalName="Task">
      <xsd:simpleType>
        <xsd:restriction base="dms:Text">
          <xsd:maxLength value="255"/>
        </xsd:restriction>
      </xsd:simpleType>
    </xsd:element>
    <xsd:element name="Path" ma:index="15" nillable="true" ma:displayName="QuickPath" ma:internalName="Path">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ntent_x0020_Category xmlns="42e71aad-90b9-4002-a406-8e5d5f6b04f4">Gradebook</Content_x0020_Category>
    <RoutingRuleDescription xmlns="http://schemas.microsoft.com/sharepoint/v3">A side by side comparison of the navigation of both old PT Gradebook and PowerTeacher Pro </RoutingRuleDescription>
    <Audience1 xmlns="42e71aad-90b9-4002-a406-8e5d5f6b04f4">
      <Value>All</Value>
      <Value>PowerTeacher</Value>
    </Audience1>
    <Time_x0020_Frame xmlns="2b59b3af-8306-4499-acbd-f3cf56406de1"/>
    <Sort2 xmlns="2b59b3af-8306-4499-acbd-f3cf56406de1">
      <Value>K-8</Value>
    </Sort2>
    <Task xmlns="2b59b3af-8306-4499-acbd-f3cf56406de1" xsi:nil="true"/>
    <Sort1 xmlns="2b59b3af-8306-4499-acbd-f3cf56406de1">
      <Value>AA</Value>
    </Sort1>
    <Path xmlns="2b59b3af-8306-4499-acbd-f3cf56406de1" xsi:nil="true"/>
  </documentManagement>
</p:properties>
</file>

<file path=customXml/itemProps1.xml><?xml version="1.0" encoding="utf-8"?>
<ds:datastoreItem xmlns:ds="http://schemas.openxmlformats.org/officeDocument/2006/customXml" ds:itemID="{803DBEFA-9041-41D2-AC23-3322FA819413}"/>
</file>

<file path=customXml/itemProps2.xml><?xml version="1.0" encoding="utf-8"?>
<ds:datastoreItem xmlns:ds="http://schemas.openxmlformats.org/officeDocument/2006/customXml" ds:itemID="{89E868CC-A90D-4087-A9A1-C2EBA3A20CB2}"/>
</file>

<file path=customXml/itemProps3.xml><?xml version="1.0" encoding="utf-8"?>
<ds:datastoreItem xmlns:ds="http://schemas.openxmlformats.org/officeDocument/2006/customXml" ds:itemID="{082DCDD1-85B2-4B11-B249-F14FE516A5FC}"/>
</file>

<file path=docProps/app.xml><?xml version="1.0" encoding="utf-8"?>
<Properties xmlns="http://schemas.openxmlformats.org/officeDocument/2006/extended-properties" xmlns:vt="http://schemas.openxmlformats.org/officeDocument/2006/docPropsVTypes">
  <Template>TM03457496[[fn=Parallax]]</Template>
  <TotalTime>2167</TotalTime>
  <Words>1272</Words>
  <Application>Microsoft Office PowerPoint</Application>
  <PresentationFormat>Widescreen</PresentationFormat>
  <Paragraphs>71</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Corbel</vt:lpstr>
      <vt:lpstr>Parallax</vt:lpstr>
      <vt:lpstr>PowerTeacher Gradebook PTG  and  PowerTeacher Pro PT Pro  A Comparison</vt:lpstr>
      <vt:lpstr>PowerTeacher Gradebook Has Been Improved…</vt:lpstr>
      <vt:lpstr>…With PowerTeacher Pro</vt:lpstr>
      <vt:lpstr>Key PowerTeacher Pro Features</vt:lpstr>
      <vt:lpstr>Launching PowerTeacher Pro is easy…</vt:lpstr>
      <vt:lpstr>Accessing your Classes</vt:lpstr>
      <vt:lpstr>Accessing and Creating Categories</vt:lpstr>
      <vt:lpstr>Creating New Assignments</vt:lpstr>
      <vt:lpstr>Viewing Assignments</vt:lpstr>
      <vt:lpstr>Viewing Student Information</vt:lpstr>
      <vt:lpstr>Grade Set Up (grades 9-12 only)</vt:lpstr>
      <vt:lpstr>Final Grade Entry (K-8 only)</vt:lpstr>
      <vt:lpstr>Final Grade Comment Entry (K-8 Only)</vt:lpstr>
      <vt:lpstr>Reports</vt:lpstr>
      <vt:lpstr>Copying of Assignments</vt:lpstr>
      <vt:lpstr>Student Demographics</vt:lpstr>
      <vt:lpstr>What to Learn More?  </vt:lpstr>
    </vt:vector>
  </TitlesOfParts>
  <Company>Province of New Brunswick -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Gradebook and PowerTeacher Pro: Comparison August 2016 </dc:title>
  <dc:creator>Holder, Jeff    (ASD-W)</dc:creator>
  <cp:lastModifiedBy>MacRae, Mary-Jo  (EECD/EDPE)</cp:lastModifiedBy>
  <cp:revision>48</cp:revision>
  <dcterms:created xsi:type="dcterms:W3CDTF">2016-08-14T23:42:26Z</dcterms:created>
  <dcterms:modified xsi:type="dcterms:W3CDTF">2016-08-29T10:06:01Z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0x01010088305FD93019C34188761F1A27A5CC95</vt:lpwstr>
  </property>
</Properties>
</file>